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3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4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5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6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60" r:id="rId5"/>
    <p:sldMasterId id="2147483682" r:id="rId6"/>
  </p:sldMasterIdLst>
  <p:sldIdLst>
    <p:sldId id="258" r:id="rId7"/>
    <p:sldId id="1550" r:id="rId8"/>
    <p:sldId id="1522" r:id="rId9"/>
    <p:sldId id="1531" r:id="rId10"/>
    <p:sldId id="1248" r:id="rId11"/>
    <p:sldId id="1506" r:id="rId12"/>
    <p:sldId id="1549" r:id="rId13"/>
    <p:sldId id="262" r:id="rId14"/>
    <p:sldId id="261" r:id="rId15"/>
    <p:sldId id="264" r:id="rId16"/>
    <p:sldId id="263" r:id="rId17"/>
    <p:sldId id="1529" r:id="rId18"/>
    <p:sldId id="1530" r:id="rId19"/>
    <p:sldId id="1548" r:id="rId20"/>
    <p:sldId id="267" r:id="rId21"/>
    <p:sldId id="1541" r:id="rId22"/>
    <p:sldId id="271" r:id="rId23"/>
    <p:sldId id="1532" r:id="rId24"/>
    <p:sldId id="1539" r:id="rId25"/>
    <p:sldId id="280" r:id="rId26"/>
    <p:sldId id="1547" r:id="rId27"/>
    <p:sldId id="1524" r:id="rId28"/>
    <p:sldId id="1551" r:id="rId29"/>
  </p:sldIdLst>
  <p:sldSz cx="12192000" cy="6858000"/>
  <p:notesSz cx="6805613" cy="99441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Myriad Pro" panose="020B0503030403020204" pitchFamily="34" charset="0"/>
      <p:regular r:id="rId36"/>
      <p:bold r:id="rId37"/>
      <p:italic r:id="rId38"/>
      <p:boldItalic r:id="rId39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69" d="100"/>
          <a:sy n="69" d="100"/>
        </p:scale>
        <p:origin x="49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0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7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../embeddings/oleObject1.bin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mohra\Documents\&#268;MKOS\inovace\vize%20&#268;MKOS%20final\Produktivita_studie_2019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Se&#353;it2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Se&#353;it2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mohra\Documents\&#268;MKOS\inovace\vize%20&#268;MKOS%20final\Produktivita_studie_2019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mohra\Documents\&#268;MKOS\inovace\vize%20&#268;MKOS%20final\Produktivita_studie_2019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mohra\Documents\&#268;MKOS\inovace\vize%20&#268;MKOS%20final\Produktivita_studie_2019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mohra\Documents\&#268;MKOS\inovace\vize%20&#268;MKOS%20final\Produktivita_studie_2019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mohra\Documents\&#268;MKOS\inovace\vize%20&#268;MKOS%20final\Produktivita_studie_2019.xlsx" TargetMode="Externa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mohra\Documents\&#268;MKOS\inovace\vize%20&#268;MKOS%20final\Produktivita_studie_2019.xlsx" TargetMode="Externa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431220298817924"/>
          <c:y val="5.5210359950819438E-2"/>
          <c:w val="0.87672680798733649"/>
          <c:h val="0.65622384969948655"/>
        </c:manualLayout>
      </c:layout>
      <c:barChart>
        <c:barDir val="col"/>
        <c:grouping val="stacked"/>
        <c:varyColors val="0"/>
        <c:ser>
          <c:idx val="0"/>
          <c:order val="0"/>
          <c:tx>
            <c:v>mzdy a platy</c:v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cat>
            <c:strRef>
              <c:f>Eurostat_náklady_2018!$L$6:$L$33</c:f>
              <c:strCache>
                <c:ptCount val="28"/>
                <c:pt idx="0">
                  <c:v>Dánsko</c:v>
                </c:pt>
                <c:pt idx="1">
                  <c:v>Lucembursko</c:v>
                </c:pt>
                <c:pt idx="2">
                  <c:v>Belgie</c:v>
                </c:pt>
                <c:pt idx="3">
                  <c:v>Švédsko</c:v>
                </c:pt>
                <c:pt idx="4">
                  <c:v>Nizozemí</c:v>
                </c:pt>
                <c:pt idx="5">
                  <c:v>Francie</c:v>
                </c:pt>
                <c:pt idx="6">
                  <c:v>Německo</c:v>
                </c:pt>
                <c:pt idx="7">
                  <c:v>Rakousko</c:v>
                </c:pt>
                <c:pt idx="8">
                  <c:v>Finsko</c:v>
                </c:pt>
                <c:pt idx="9">
                  <c:v>Irsko</c:v>
                </c:pt>
                <c:pt idx="10">
                  <c:v>Itálie</c:v>
                </c:pt>
                <c:pt idx="11">
                  <c:v>Spojené království</c:v>
                </c:pt>
                <c:pt idx="12">
                  <c:v>Španělsko</c:v>
                </c:pt>
                <c:pt idx="13">
                  <c:v>Slovinsko</c:v>
                </c:pt>
                <c:pt idx="14">
                  <c:v>Kypr</c:v>
                </c:pt>
                <c:pt idx="15">
                  <c:v>Řecko</c:v>
                </c:pt>
                <c:pt idx="16">
                  <c:v>Malta</c:v>
                </c:pt>
                <c:pt idx="17">
                  <c:v>Portugalsko</c:v>
                </c:pt>
                <c:pt idx="18">
                  <c:v>Česká republika</c:v>
                </c:pt>
                <c:pt idx="19">
                  <c:v>Estonsko</c:v>
                </c:pt>
                <c:pt idx="20">
                  <c:v>Slovensko</c:v>
                </c:pt>
                <c:pt idx="21">
                  <c:v>Chorvatsko</c:v>
                </c:pt>
                <c:pt idx="22">
                  <c:v>Polsko</c:v>
                </c:pt>
                <c:pt idx="23">
                  <c:v>Lotyšsko</c:v>
                </c:pt>
                <c:pt idx="24">
                  <c:v>Maďarsko</c:v>
                </c:pt>
                <c:pt idx="25">
                  <c:v>Litva</c:v>
                </c:pt>
                <c:pt idx="26">
                  <c:v>Rumunsko</c:v>
                </c:pt>
                <c:pt idx="27">
                  <c:v>Bulharsko</c:v>
                </c:pt>
              </c:strCache>
            </c:strRef>
          </c:cat>
          <c:val>
            <c:numRef>
              <c:f>Eurostat_náklady_2018!$N$6:$N$33</c:f>
              <c:numCache>
                <c:formatCode>#,##0</c:formatCode>
                <c:ptCount val="28"/>
                <c:pt idx="0" formatCode="#,##0.0">
                  <c:v>37.4</c:v>
                </c:pt>
                <c:pt idx="1">
                  <c:v>36</c:v>
                </c:pt>
                <c:pt idx="2" formatCode="#,##0.0">
                  <c:v>30.4</c:v>
                </c:pt>
                <c:pt idx="3" formatCode="#,##0.0">
                  <c:v>24.8</c:v>
                </c:pt>
                <c:pt idx="4" formatCode="#,##0.0">
                  <c:v>27.3</c:v>
                </c:pt>
                <c:pt idx="5" formatCode="#,##0.0">
                  <c:v>24.1</c:v>
                </c:pt>
                <c:pt idx="6" formatCode="#,##0.0">
                  <c:v>26.9</c:v>
                </c:pt>
                <c:pt idx="7" formatCode="#,##0.0">
                  <c:v>24.9</c:v>
                </c:pt>
                <c:pt idx="8" formatCode="#,##0.0">
                  <c:v>26.5</c:v>
                </c:pt>
                <c:pt idx="9" formatCode="#,##0.0">
                  <c:v>27.2</c:v>
                </c:pt>
                <c:pt idx="10" formatCode="#,##0.0">
                  <c:v>20.2</c:v>
                </c:pt>
                <c:pt idx="11" formatCode="#,##0.0">
                  <c:v>22.5</c:v>
                </c:pt>
                <c:pt idx="12">
                  <c:v>16</c:v>
                </c:pt>
                <c:pt idx="13" formatCode="#,##0.0">
                  <c:v>15.2</c:v>
                </c:pt>
                <c:pt idx="14" formatCode="#,##0.0">
                  <c:v>13.5</c:v>
                </c:pt>
                <c:pt idx="15" formatCode="#,##0.0">
                  <c:v>12.6</c:v>
                </c:pt>
                <c:pt idx="16" formatCode="#,##0.0">
                  <c:v>13.8</c:v>
                </c:pt>
                <c:pt idx="17" formatCode="#,##0.0">
                  <c:v>11.3</c:v>
                </c:pt>
                <c:pt idx="18" formatCode="#,##0.0">
                  <c:v>9.1999999999999993</c:v>
                </c:pt>
                <c:pt idx="19" formatCode="#,##0.0">
                  <c:v>9.1999999999999993</c:v>
                </c:pt>
                <c:pt idx="20" formatCode="#,##0.0">
                  <c:v>8.5</c:v>
                </c:pt>
                <c:pt idx="21" formatCode="#,##0.0">
                  <c:v>9.3000000000000007</c:v>
                </c:pt>
                <c:pt idx="22" formatCode="#,##0.0">
                  <c:v>8.3000000000000007</c:v>
                </c:pt>
                <c:pt idx="23" formatCode="#,##0.0">
                  <c:v>7.2</c:v>
                </c:pt>
                <c:pt idx="24" formatCode="#,##0.0">
                  <c:v>7.3</c:v>
                </c:pt>
                <c:pt idx="25" formatCode="#,##0.0">
                  <c:v>6.3</c:v>
                </c:pt>
                <c:pt idx="26" formatCode="General">
                  <c:v>5.4</c:v>
                </c:pt>
                <c:pt idx="27" formatCode="#,##0.0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66-4B7B-934F-BF7E7BC63D61}"/>
            </c:ext>
          </c:extLst>
        </c:ser>
        <c:ser>
          <c:idx val="1"/>
          <c:order val="1"/>
          <c:tx>
            <c:v>nemzdové </c:v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Eurostat_náklady_2018!$L$6:$L$33</c:f>
              <c:strCache>
                <c:ptCount val="28"/>
                <c:pt idx="0">
                  <c:v>Dánsko</c:v>
                </c:pt>
                <c:pt idx="1">
                  <c:v>Lucembursko</c:v>
                </c:pt>
                <c:pt idx="2">
                  <c:v>Belgie</c:v>
                </c:pt>
                <c:pt idx="3">
                  <c:v>Švédsko</c:v>
                </c:pt>
                <c:pt idx="4">
                  <c:v>Nizozemí</c:v>
                </c:pt>
                <c:pt idx="5">
                  <c:v>Francie</c:v>
                </c:pt>
                <c:pt idx="6">
                  <c:v>Německo</c:v>
                </c:pt>
                <c:pt idx="7">
                  <c:v>Rakousko</c:v>
                </c:pt>
                <c:pt idx="8">
                  <c:v>Finsko</c:v>
                </c:pt>
                <c:pt idx="9">
                  <c:v>Irsko</c:v>
                </c:pt>
                <c:pt idx="10">
                  <c:v>Itálie</c:v>
                </c:pt>
                <c:pt idx="11">
                  <c:v>Spojené království</c:v>
                </c:pt>
                <c:pt idx="12">
                  <c:v>Španělsko</c:v>
                </c:pt>
                <c:pt idx="13">
                  <c:v>Slovinsko</c:v>
                </c:pt>
                <c:pt idx="14">
                  <c:v>Kypr</c:v>
                </c:pt>
                <c:pt idx="15">
                  <c:v>Řecko</c:v>
                </c:pt>
                <c:pt idx="16">
                  <c:v>Malta</c:v>
                </c:pt>
                <c:pt idx="17">
                  <c:v>Portugalsko</c:v>
                </c:pt>
                <c:pt idx="18">
                  <c:v>Česká republika</c:v>
                </c:pt>
                <c:pt idx="19">
                  <c:v>Estonsko</c:v>
                </c:pt>
                <c:pt idx="20">
                  <c:v>Slovensko</c:v>
                </c:pt>
                <c:pt idx="21">
                  <c:v>Chorvatsko</c:v>
                </c:pt>
                <c:pt idx="22">
                  <c:v>Polsko</c:v>
                </c:pt>
                <c:pt idx="23">
                  <c:v>Lotyšsko</c:v>
                </c:pt>
                <c:pt idx="24">
                  <c:v>Maďarsko</c:v>
                </c:pt>
                <c:pt idx="25">
                  <c:v>Litva</c:v>
                </c:pt>
                <c:pt idx="26">
                  <c:v>Rumunsko</c:v>
                </c:pt>
                <c:pt idx="27">
                  <c:v>Bulharsko</c:v>
                </c:pt>
              </c:strCache>
            </c:strRef>
          </c:cat>
          <c:val>
            <c:numRef>
              <c:f>Eurostat_náklady_2018!$O$6:$O$33</c:f>
              <c:numCache>
                <c:formatCode>#,##0.0</c:formatCode>
                <c:ptCount val="28"/>
                <c:pt idx="0">
                  <c:v>6.1</c:v>
                </c:pt>
                <c:pt idx="1">
                  <c:v>4.5</c:v>
                </c:pt>
                <c:pt idx="2">
                  <c:v>9.3000000000000007</c:v>
                </c:pt>
                <c:pt idx="3">
                  <c:v>11.8</c:v>
                </c:pt>
                <c:pt idx="4">
                  <c:v>8.6</c:v>
                </c:pt>
                <c:pt idx="5">
                  <c:v>11.6</c:v>
                </c:pt>
                <c:pt idx="6">
                  <c:v>7.7</c:v>
                </c:pt>
                <c:pt idx="7">
                  <c:v>9.1</c:v>
                </c:pt>
                <c:pt idx="8" formatCode="#,##0">
                  <c:v>7</c:v>
                </c:pt>
                <c:pt idx="9">
                  <c:v>4.9000000000000004</c:v>
                </c:pt>
                <c:pt idx="10" formatCode="#,##0">
                  <c:v>8</c:v>
                </c:pt>
                <c:pt idx="11">
                  <c:v>4.9000000000000004</c:v>
                </c:pt>
                <c:pt idx="12">
                  <c:v>5.5</c:v>
                </c:pt>
                <c:pt idx="13">
                  <c:v>2.9</c:v>
                </c:pt>
                <c:pt idx="14">
                  <c:v>2.8</c:v>
                </c:pt>
                <c:pt idx="15">
                  <c:v>3.5</c:v>
                </c:pt>
                <c:pt idx="16">
                  <c:v>0.9</c:v>
                </c:pt>
                <c:pt idx="17">
                  <c:v>2.9</c:v>
                </c:pt>
                <c:pt idx="18">
                  <c:v>3.4</c:v>
                </c:pt>
                <c:pt idx="19">
                  <c:v>3.2</c:v>
                </c:pt>
                <c:pt idx="20">
                  <c:v>3.1</c:v>
                </c:pt>
                <c:pt idx="21">
                  <c:v>1.7</c:v>
                </c:pt>
                <c:pt idx="22">
                  <c:v>1.9</c:v>
                </c:pt>
                <c:pt idx="23" formatCode="#,##0">
                  <c:v>2</c:v>
                </c:pt>
                <c:pt idx="24">
                  <c:v>1.8</c:v>
                </c:pt>
                <c:pt idx="25">
                  <c:v>2.6</c:v>
                </c:pt>
                <c:pt idx="26" formatCode="General">
                  <c:v>1.4</c:v>
                </c:pt>
                <c:pt idx="27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66-4B7B-934F-BF7E7BC63D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673529992"/>
        <c:axId val="673490792"/>
      </c:barChart>
      <c:catAx>
        <c:axId val="673529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cs-CZ"/>
          </a:p>
        </c:txPr>
        <c:crossAx val="673490792"/>
        <c:crosses val="autoZero"/>
        <c:auto val="1"/>
        <c:lblAlgn val="ctr"/>
        <c:lblOffset val="100"/>
        <c:noMultiLvlLbl val="0"/>
      </c:catAx>
      <c:valAx>
        <c:axId val="6734907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1"/>
                    </a:solidFill>
                    <a:latin typeface="Myriad Pro" panose="020B0503030403020204" pitchFamily="34" charset="0"/>
                  </a:rPr>
                  <a:t>Eur/hod</a:t>
                </a:r>
                <a:r>
                  <a:rPr lang="cs-CZ">
                    <a:solidFill>
                      <a:schemeClr val="bg1"/>
                    </a:solidFill>
                    <a:latin typeface="Myriad Pro" panose="020B0503030403020204" pitchFamily="34" charset="0"/>
                  </a:rPr>
                  <a:t>.</a:t>
                </a:r>
                <a:endParaRPr lang="en-US">
                  <a:solidFill>
                    <a:schemeClr val="bg1"/>
                  </a:solidFill>
                  <a:latin typeface="Myriad Pro" panose="020B0503030403020204" pitchFamily="34" charset="0"/>
                </a:endParaRPr>
              </a:p>
            </c:rich>
          </c:tx>
          <c:layout>
            <c:manualLayout>
              <c:xMode val="edge"/>
              <c:yMode val="edge"/>
              <c:x val="4.2550687482019213E-2"/>
              <c:y val="0.335262556466155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pPr>
              <a:endParaRPr lang="cs-CZ"/>
            </a:p>
          </c:txPr>
        </c:title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cs-CZ"/>
          </a:p>
        </c:txPr>
        <c:crossAx val="673529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456890759191066"/>
          <c:y val="0.13041726926991268"/>
          <c:w val="0.16662902119980114"/>
          <c:h val="0.14823162990249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Myriad Pro" panose="020B0503030403020204" pitchFamily="34" charset="0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  <c:userShapes r:id="rId5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0981196794845"/>
          <c:y val="3.4859829357478667E-2"/>
          <c:w val="0.86765143940340794"/>
          <c:h val="0.6519358726337163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/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283-4267-86AD-A61966EAE5F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VýdajVaV!$I$3:$I$30</c:f>
              <c:strCache>
                <c:ptCount val="28"/>
                <c:pt idx="0">
                  <c:v>Švédsko</c:v>
                </c:pt>
                <c:pt idx="1">
                  <c:v>Rakousko</c:v>
                </c:pt>
                <c:pt idx="2">
                  <c:v>Dánsko</c:v>
                </c:pt>
                <c:pt idx="3">
                  <c:v>Německo</c:v>
                </c:pt>
                <c:pt idx="4">
                  <c:v>Finsko</c:v>
                </c:pt>
                <c:pt idx="5">
                  <c:v>Belgie</c:v>
                </c:pt>
                <c:pt idx="6">
                  <c:v>Francie</c:v>
                </c:pt>
                <c:pt idx="7">
                  <c:v>Nizozemí</c:v>
                </c:pt>
                <c:pt idx="8">
                  <c:v>Slovinsko</c:v>
                </c:pt>
                <c:pt idx="9">
                  <c:v>Česká republika</c:v>
                </c:pt>
                <c:pt idx="10">
                  <c:v>Spojené království</c:v>
                </c:pt>
                <c:pt idx="11">
                  <c:v>Itálie</c:v>
                </c:pt>
                <c:pt idx="12">
                  <c:v>Maďarsko</c:v>
                </c:pt>
                <c:pt idx="13">
                  <c:v>Portugalsko</c:v>
                </c:pt>
                <c:pt idx="14">
                  <c:v>Estonsko</c:v>
                </c:pt>
                <c:pt idx="15">
                  <c:v>Lucembursko</c:v>
                </c:pt>
                <c:pt idx="16">
                  <c:v>Španělsko</c:v>
                </c:pt>
                <c:pt idx="17">
                  <c:v>Řecko</c:v>
                </c:pt>
                <c:pt idx="18">
                  <c:v>Irsko</c:v>
                </c:pt>
                <c:pt idx="19">
                  <c:v>Polsko</c:v>
                </c:pt>
                <c:pt idx="20">
                  <c:v>Litva</c:v>
                </c:pt>
                <c:pt idx="21">
                  <c:v>Slovensko</c:v>
                </c:pt>
                <c:pt idx="22">
                  <c:v>Chorvatsko</c:v>
                </c:pt>
                <c:pt idx="23">
                  <c:v>Bulharsko</c:v>
                </c:pt>
                <c:pt idx="24">
                  <c:v>Kypr</c:v>
                </c:pt>
                <c:pt idx="25">
                  <c:v>Malta</c:v>
                </c:pt>
                <c:pt idx="26">
                  <c:v>Lotyšsko</c:v>
                </c:pt>
                <c:pt idx="27">
                  <c:v>Rumunsko</c:v>
                </c:pt>
              </c:strCache>
            </c:strRef>
          </c:cat>
          <c:val>
            <c:numRef>
              <c:f>VýdajVaV!$J$3:$J$30</c:f>
              <c:numCache>
                <c:formatCode>#,##0.00</c:formatCode>
                <c:ptCount val="28"/>
                <c:pt idx="0" formatCode="#,##0.0">
                  <c:v>3.4</c:v>
                </c:pt>
                <c:pt idx="1">
                  <c:v>3.16</c:v>
                </c:pt>
                <c:pt idx="2">
                  <c:v>3.05</c:v>
                </c:pt>
                <c:pt idx="3">
                  <c:v>3.02</c:v>
                </c:pt>
                <c:pt idx="4">
                  <c:v>2.76</c:v>
                </c:pt>
                <c:pt idx="5">
                  <c:v>2.58</c:v>
                </c:pt>
                <c:pt idx="6">
                  <c:v>2.19</c:v>
                </c:pt>
                <c:pt idx="7">
                  <c:v>1.99</c:v>
                </c:pt>
                <c:pt idx="8">
                  <c:v>1.86</c:v>
                </c:pt>
                <c:pt idx="9">
                  <c:v>1.79</c:v>
                </c:pt>
                <c:pt idx="10">
                  <c:v>1.66</c:v>
                </c:pt>
                <c:pt idx="11">
                  <c:v>1.35</c:v>
                </c:pt>
                <c:pt idx="12">
                  <c:v>1.35</c:v>
                </c:pt>
                <c:pt idx="13">
                  <c:v>1.33</c:v>
                </c:pt>
                <c:pt idx="14">
                  <c:v>1.29</c:v>
                </c:pt>
                <c:pt idx="15">
                  <c:v>1.26</c:v>
                </c:pt>
                <c:pt idx="16" formatCode="#,##0.0">
                  <c:v>1.2</c:v>
                </c:pt>
                <c:pt idx="17">
                  <c:v>1.1299999999999999</c:v>
                </c:pt>
                <c:pt idx="18">
                  <c:v>1.05</c:v>
                </c:pt>
                <c:pt idx="19">
                  <c:v>1.03</c:v>
                </c:pt>
                <c:pt idx="20">
                  <c:v>0.89</c:v>
                </c:pt>
                <c:pt idx="21">
                  <c:v>0.88</c:v>
                </c:pt>
                <c:pt idx="22">
                  <c:v>0.86</c:v>
                </c:pt>
                <c:pt idx="23">
                  <c:v>0.75</c:v>
                </c:pt>
                <c:pt idx="24">
                  <c:v>0.56000000000000005</c:v>
                </c:pt>
                <c:pt idx="25">
                  <c:v>0.54</c:v>
                </c:pt>
                <c:pt idx="26">
                  <c:v>0.51</c:v>
                </c:pt>
                <c:pt idx="27" formatCode="#,##0.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83-4267-86AD-A61966EAE5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5"/>
        <c:overlap val="-27"/>
        <c:axId val="673484128"/>
        <c:axId val="673490400"/>
      </c:barChart>
      <c:catAx>
        <c:axId val="673484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bg1">
                    <a:lumMod val="9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cs-CZ"/>
          </a:p>
        </c:txPr>
        <c:crossAx val="673490400"/>
        <c:crosses val="autoZero"/>
        <c:auto val="1"/>
        <c:lblAlgn val="ctr"/>
        <c:lblOffset val="100"/>
        <c:tickLblSkip val="1"/>
        <c:noMultiLvlLbl val="0"/>
      </c:catAx>
      <c:valAx>
        <c:axId val="67349040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r>
                  <a:rPr lang="cs-CZ">
                    <a:solidFill>
                      <a:schemeClr val="bg1">
                        <a:lumMod val="95000"/>
                      </a:schemeClr>
                    </a:solidFill>
                  </a:rPr>
                  <a:t>% HDP</a:t>
                </a:r>
              </a:p>
            </c:rich>
          </c:tx>
          <c:layout>
            <c:manualLayout>
              <c:xMode val="edge"/>
              <c:yMode val="edge"/>
              <c:x val="3.1425534694815536E-2"/>
              <c:y val="0.310743247701406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bg1">
                      <a:lumMod val="95000"/>
                    </a:schemeClr>
                  </a:solidFill>
                  <a:latin typeface="Myriad Pro" panose="020B0503030403020204" pitchFamily="34" charset="0"/>
                  <a:ea typeface="+mn-ea"/>
                  <a:cs typeface="+mn-cs"/>
                </a:defRPr>
              </a:pPr>
              <a:endParaRPr lang="cs-CZ"/>
            </a:p>
          </c:txPr>
        </c:title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>
                    <a:lumMod val="9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cs-CZ"/>
          </a:p>
        </c:txPr>
        <c:crossAx val="673484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>
          <a:latin typeface="Myriad Pro" panose="020B0503030403020204" pitchFamily="34" charset="0"/>
        </a:defRPr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290682414698169E-2"/>
          <c:y val="4.5897652543972246E-2"/>
          <c:w val="0.90143153980752411"/>
          <c:h val="0.662993072511406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List1!$B$32</c:f>
              <c:strCache>
                <c:ptCount val="1"/>
                <c:pt idx="0">
                  <c:v>v eurech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16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447A-471C-A0FA-0DAF42D66FDF}"/>
              </c:ext>
            </c:extLst>
          </c:dPt>
          <c:dLbls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latin typeface="Myriad Pro" panose="020B0503030403020204" pitchFamily="34" charset="0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447A-471C-A0FA-0DAF42D66F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List1!$A$33:$A$54</c:f>
              <c:strCache>
                <c:ptCount val="22"/>
                <c:pt idx="0">
                  <c:v>Lucembursko</c:v>
                </c:pt>
                <c:pt idx="1">
                  <c:v>Irsko</c:v>
                </c:pt>
                <c:pt idx="2">
                  <c:v>Nizozemsko</c:v>
                </c:pt>
                <c:pt idx="3">
                  <c:v>Belgie</c:v>
                </c:pt>
                <c:pt idx="4">
                  <c:v>Německo</c:v>
                </c:pt>
                <c:pt idx="5">
                  <c:v>Francie</c:v>
                </c:pt>
                <c:pt idx="6">
                  <c:v>VB</c:v>
                </c:pt>
                <c:pt idx="7">
                  <c:v>Španělsko</c:v>
                </c:pt>
                <c:pt idx="8">
                  <c:v>Slovinsko</c:v>
                </c:pt>
                <c:pt idx="9">
                  <c:v>Malta</c:v>
                </c:pt>
                <c:pt idx="10">
                  <c:v>Portugalsko</c:v>
                </c:pt>
                <c:pt idx="11">
                  <c:v>Řecko</c:v>
                </c:pt>
                <c:pt idx="12">
                  <c:v>Litva</c:v>
                </c:pt>
                <c:pt idx="13">
                  <c:v>Estonsko</c:v>
                </c:pt>
                <c:pt idx="14">
                  <c:v>Polsko</c:v>
                </c:pt>
                <c:pt idx="15">
                  <c:v>Slovensko</c:v>
                </c:pt>
                <c:pt idx="16">
                  <c:v>Česko</c:v>
                </c:pt>
                <c:pt idx="17">
                  <c:v>Chorvatsko</c:v>
                </c:pt>
                <c:pt idx="18">
                  <c:v>Maďarsko</c:v>
                </c:pt>
                <c:pt idx="19">
                  <c:v>Rumunsko</c:v>
                </c:pt>
                <c:pt idx="20">
                  <c:v>Lotyšsko</c:v>
                </c:pt>
                <c:pt idx="21">
                  <c:v>Bulharsko</c:v>
                </c:pt>
              </c:strCache>
            </c:strRef>
          </c:cat>
          <c:val>
            <c:numRef>
              <c:f>List1!$B$33:$B$54</c:f>
              <c:numCache>
                <c:formatCode>General</c:formatCode>
                <c:ptCount val="22"/>
                <c:pt idx="0">
                  <c:v>2071.1</c:v>
                </c:pt>
                <c:pt idx="1">
                  <c:v>1656.2</c:v>
                </c:pt>
                <c:pt idx="2">
                  <c:v>1615.8</c:v>
                </c:pt>
                <c:pt idx="3">
                  <c:v>1593.81</c:v>
                </c:pt>
                <c:pt idx="4">
                  <c:v>1557</c:v>
                </c:pt>
                <c:pt idx="5">
                  <c:v>1521.22</c:v>
                </c:pt>
                <c:pt idx="6">
                  <c:v>1453.28</c:v>
                </c:pt>
                <c:pt idx="7">
                  <c:v>1050</c:v>
                </c:pt>
                <c:pt idx="8">
                  <c:v>886.63</c:v>
                </c:pt>
                <c:pt idx="9">
                  <c:v>757.64</c:v>
                </c:pt>
                <c:pt idx="10">
                  <c:v>700</c:v>
                </c:pt>
                <c:pt idx="11">
                  <c:v>683.76</c:v>
                </c:pt>
                <c:pt idx="12">
                  <c:v>555</c:v>
                </c:pt>
                <c:pt idx="13">
                  <c:v>540</c:v>
                </c:pt>
                <c:pt idx="14">
                  <c:v>523.09</c:v>
                </c:pt>
                <c:pt idx="15">
                  <c:v>520</c:v>
                </c:pt>
                <c:pt idx="16">
                  <c:v>518.97</c:v>
                </c:pt>
                <c:pt idx="17">
                  <c:v>505.9</c:v>
                </c:pt>
                <c:pt idx="18">
                  <c:v>464.2</c:v>
                </c:pt>
                <c:pt idx="19">
                  <c:v>446.02</c:v>
                </c:pt>
                <c:pt idx="20">
                  <c:v>430</c:v>
                </c:pt>
                <c:pt idx="21">
                  <c:v>286.33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7A-471C-A0FA-0DAF42D66F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4690368"/>
        <c:axId val="344690760"/>
      </c:barChart>
      <c:catAx>
        <c:axId val="344690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cs-CZ"/>
          </a:p>
        </c:txPr>
        <c:crossAx val="344690760"/>
        <c:crosses val="autoZero"/>
        <c:auto val="1"/>
        <c:lblAlgn val="ctr"/>
        <c:lblOffset val="100"/>
        <c:noMultiLvlLbl val="0"/>
      </c:catAx>
      <c:valAx>
        <c:axId val="3446907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cs-CZ"/>
          </a:p>
        </c:txPr>
        <c:crossAx val="34469036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  <a:latin typeface="Myriad Pro" panose="020B0503030403020204" pitchFamily="34" charset="0"/>
        </a:defRPr>
      </a:pPr>
      <a:endParaRPr lang="cs-CZ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14052967459335E-2"/>
          <c:y val="0.11746359734794636"/>
          <c:w val="0.89450867136591206"/>
          <c:h val="0.566192392703949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List1!$B$56</c:f>
              <c:strCache>
                <c:ptCount val="1"/>
                <c:pt idx="0">
                  <c:v>v paritě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18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69D-44A7-8F5E-E8C91147F84A}"/>
              </c:ext>
            </c:extLst>
          </c:dPt>
          <c:dLbls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Myriad Pro" panose="020B0503030403020204" pitchFamily="34" charset="0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469D-44A7-8F5E-E8C91147F8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List1!$A$57:$A$78</c:f>
              <c:strCache>
                <c:ptCount val="22"/>
                <c:pt idx="0">
                  <c:v>Lucembursko</c:v>
                </c:pt>
                <c:pt idx="1">
                  <c:v>Německo</c:v>
                </c:pt>
                <c:pt idx="2">
                  <c:v>Nizozemsko</c:v>
                </c:pt>
                <c:pt idx="3">
                  <c:v>Belgie</c:v>
                </c:pt>
                <c:pt idx="4">
                  <c:v>Francie</c:v>
                </c:pt>
                <c:pt idx="5">
                  <c:v>Irsko</c:v>
                </c:pt>
                <c:pt idx="6">
                  <c:v>VB</c:v>
                </c:pt>
                <c:pt idx="7">
                  <c:v>Španělsko</c:v>
                </c:pt>
                <c:pt idx="8">
                  <c:v>Slovinsko</c:v>
                </c:pt>
                <c:pt idx="9">
                  <c:v>Polsko</c:v>
                </c:pt>
                <c:pt idx="10">
                  <c:v>Malta</c:v>
                </c:pt>
                <c:pt idx="11">
                  <c:v>Rumunsko</c:v>
                </c:pt>
                <c:pt idx="12">
                  <c:v>Litva</c:v>
                </c:pt>
                <c:pt idx="13">
                  <c:v>Portugalsko</c:v>
                </c:pt>
                <c:pt idx="14">
                  <c:v>Řecko</c:v>
                </c:pt>
                <c:pt idx="15">
                  <c:v>Maďarsko</c:v>
                </c:pt>
                <c:pt idx="16">
                  <c:v>Chorvatsko</c:v>
                </c:pt>
                <c:pt idx="17">
                  <c:v>Slovensko</c:v>
                </c:pt>
                <c:pt idx="18">
                  <c:v>Česko</c:v>
                </c:pt>
                <c:pt idx="19">
                  <c:v>Estonsko</c:v>
                </c:pt>
                <c:pt idx="20">
                  <c:v>Lotyšsko</c:v>
                </c:pt>
                <c:pt idx="21">
                  <c:v>Bulharsko</c:v>
                </c:pt>
              </c:strCache>
            </c:strRef>
          </c:cat>
          <c:val>
            <c:numRef>
              <c:f>List1!$B$57:$B$78</c:f>
              <c:numCache>
                <c:formatCode>General</c:formatCode>
                <c:ptCount val="22"/>
                <c:pt idx="0">
                  <c:v>1645.55</c:v>
                </c:pt>
                <c:pt idx="1">
                  <c:v>1496.51</c:v>
                </c:pt>
                <c:pt idx="2">
                  <c:v>1441.53</c:v>
                </c:pt>
                <c:pt idx="3">
                  <c:v>1438.48</c:v>
                </c:pt>
                <c:pt idx="4">
                  <c:v>1389.78</c:v>
                </c:pt>
                <c:pt idx="5">
                  <c:v>1302.3599999999999</c:v>
                </c:pt>
                <c:pt idx="6">
                  <c:v>1274.33</c:v>
                </c:pt>
                <c:pt idx="7">
                  <c:v>1135.75</c:v>
                </c:pt>
                <c:pt idx="8">
                  <c:v>1058.58</c:v>
                </c:pt>
                <c:pt idx="9">
                  <c:v>932.99</c:v>
                </c:pt>
                <c:pt idx="10">
                  <c:v>927.57</c:v>
                </c:pt>
                <c:pt idx="11">
                  <c:v>865.22</c:v>
                </c:pt>
                <c:pt idx="12">
                  <c:v>859.95</c:v>
                </c:pt>
                <c:pt idx="13">
                  <c:v>814.22</c:v>
                </c:pt>
                <c:pt idx="14">
                  <c:v>800.24</c:v>
                </c:pt>
                <c:pt idx="15">
                  <c:v>764.65</c:v>
                </c:pt>
                <c:pt idx="16">
                  <c:v>745.24</c:v>
                </c:pt>
                <c:pt idx="17">
                  <c:v>745.2</c:v>
                </c:pt>
                <c:pt idx="18">
                  <c:v>743.38</c:v>
                </c:pt>
                <c:pt idx="19">
                  <c:v>691.37</c:v>
                </c:pt>
                <c:pt idx="20">
                  <c:v>590.84</c:v>
                </c:pt>
                <c:pt idx="21">
                  <c:v>577.25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69D-44A7-8F5E-E8C91147F8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3245144"/>
        <c:axId val="343246320"/>
      </c:barChart>
      <c:catAx>
        <c:axId val="343245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cs-CZ"/>
          </a:p>
        </c:txPr>
        <c:crossAx val="343246320"/>
        <c:crosses val="autoZero"/>
        <c:auto val="1"/>
        <c:lblAlgn val="ctr"/>
        <c:lblOffset val="100"/>
        <c:noMultiLvlLbl val="0"/>
      </c:catAx>
      <c:valAx>
        <c:axId val="3432463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cs-CZ"/>
          </a:p>
        </c:txPr>
        <c:crossAx val="343245144"/>
        <c:crosses val="autoZero"/>
        <c:crossBetween val="between"/>
        <c:majorUnit val="4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69392760331188"/>
          <c:y val="4.4710659898477161E-2"/>
          <c:w val="0.85007892456065948"/>
          <c:h val="0.6176253247531875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929-42E7-B0C4-30D22D3E1C3B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'Podíl mezd na VA'!$A$212:$A$239</c:f>
              <c:strCache>
                <c:ptCount val="28"/>
                <c:pt idx="0">
                  <c:v>Irsko</c:v>
                </c:pt>
                <c:pt idx="1">
                  <c:v>Rumunsko</c:v>
                </c:pt>
                <c:pt idx="2">
                  <c:v>Řecko</c:v>
                </c:pt>
                <c:pt idx="3">
                  <c:v>Polsko</c:v>
                </c:pt>
                <c:pt idx="4">
                  <c:v>Slovensko</c:v>
                </c:pt>
                <c:pt idx="5">
                  <c:v>Česká republika</c:v>
                </c:pt>
                <c:pt idx="6">
                  <c:v>Malta</c:v>
                </c:pt>
                <c:pt idx="7">
                  <c:v>Itálie</c:v>
                </c:pt>
                <c:pt idx="8">
                  <c:v>Bulharsko</c:v>
                </c:pt>
                <c:pt idx="9">
                  <c:v>Litva</c:v>
                </c:pt>
                <c:pt idx="10">
                  <c:v>Maďarsko</c:v>
                </c:pt>
                <c:pt idx="11">
                  <c:v>Portugalsko</c:v>
                </c:pt>
                <c:pt idx="12">
                  <c:v>Lotyšsko</c:v>
                </c:pt>
                <c:pt idx="13">
                  <c:v>Kypr</c:v>
                </c:pt>
                <c:pt idx="14">
                  <c:v>Španělsko</c:v>
                </c:pt>
                <c:pt idx="15">
                  <c:v>Finsko</c:v>
                </c:pt>
                <c:pt idx="16">
                  <c:v>Nizozemí</c:v>
                </c:pt>
                <c:pt idx="17">
                  <c:v>Belgie</c:v>
                </c:pt>
                <c:pt idx="18">
                  <c:v>Rakouskou</c:v>
                </c:pt>
                <c:pt idx="19">
                  <c:v>Estonsko</c:v>
                </c:pt>
                <c:pt idx="20">
                  <c:v>Chorvatsko</c:v>
                </c:pt>
                <c:pt idx="21">
                  <c:v>Německo</c:v>
                </c:pt>
                <c:pt idx="22">
                  <c:v>Slovinsko</c:v>
                </c:pt>
                <c:pt idx="23">
                  <c:v>Spojené království</c:v>
                </c:pt>
                <c:pt idx="24">
                  <c:v>Lucembursko</c:v>
                </c:pt>
                <c:pt idx="25">
                  <c:v>Dánsko</c:v>
                </c:pt>
                <c:pt idx="26">
                  <c:v>Francie</c:v>
                </c:pt>
                <c:pt idx="27">
                  <c:v>Švédsko</c:v>
                </c:pt>
              </c:strCache>
            </c:strRef>
          </c:cat>
          <c:val>
            <c:numRef>
              <c:f>'Podíl mezd na VA'!$B$212:$B$239</c:f>
              <c:numCache>
                <c:formatCode>General</c:formatCode>
                <c:ptCount val="28"/>
                <c:pt idx="0">
                  <c:v>68.388533002931368</c:v>
                </c:pt>
                <c:pt idx="1">
                  <c:v>60.11857488611485</c:v>
                </c:pt>
                <c:pt idx="2">
                  <c:v>59.689778786145567</c:v>
                </c:pt>
                <c:pt idx="3">
                  <c:v>55.43548683528666</c:v>
                </c:pt>
                <c:pt idx="4">
                  <c:v>54.934613799464884</c:v>
                </c:pt>
                <c:pt idx="5">
                  <c:v>54.37486594741825</c:v>
                </c:pt>
                <c:pt idx="6">
                  <c:v>53.925801551131372</c:v>
                </c:pt>
                <c:pt idx="7">
                  <c:v>52.943000387469162</c:v>
                </c:pt>
                <c:pt idx="8">
                  <c:v>51.89098229310337</c:v>
                </c:pt>
                <c:pt idx="9">
                  <c:v>50.975298418107108</c:v>
                </c:pt>
                <c:pt idx="10">
                  <c:v>48.932499769001204</c:v>
                </c:pt>
                <c:pt idx="11">
                  <c:v>48.257234375935596</c:v>
                </c:pt>
                <c:pt idx="12">
                  <c:v>47.893440333189425</c:v>
                </c:pt>
                <c:pt idx="13">
                  <c:v>47.507570122469062</c:v>
                </c:pt>
                <c:pt idx="14">
                  <c:v>47.189273991528815</c:v>
                </c:pt>
                <c:pt idx="15">
                  <c:v>46.900764464306036</c:v>
                </c:pt>
                <c:pt idx="16">
                  <c:v>46.246553188783039</c:v>
                </c:pt>
                <c:pt idx="17">
                  <c:v>45.462108126301906</c:v>
                </c:pt>
                <c:pt idx="18">
                  <c:v>44.783831310650918</c:v>
                </c:pt>
                <c:pt idx="19">
                  <c:v>44.758649315135386</c:v>
                </c:pt>
                <c:pt idx="20">
                  <c:v>44.218884194529629</c:v>
                </c:pt>
                <c:pt idx="21">
                  <c:v>43.706729897085864</c:v>
                </c:pt>
                <c:pt idx="22">
                  <c:v>43.266410465016698</c:v>
                </c:pt>
                <c:pt idx="23">
                  <c:v>43.076982023029409</c:v>
                </c:pt>
                <c:pt idx="24">
                  <c:v>42.831450816975547</c:v>
                </c:pt>
                <c:pt idx="25">
                  <c:v>39.692369478858559</c:v>
                </c:pt>
                <c:pt idx="26">
                  <c:v>38.512165525184585</c:v>
                </c:pt>
                <c:pt idx="27">
                  <c:v>36.170031529003182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929-42E7-B0C4-30D22D3E1C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1"/>
        <c:overlap val="-27"/>
        <c:axId val="673471976"/>
        <c:axId val="673472760"/>
      </c:barChart>
      <c:catAx>
        <c:axId val="673471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73472760"/>
        <c:crosses val="autoZero"/>
        <c:auto val="1"/>
        <c:lblAlgn val="ctr"/>
        <c:lblOffset val="100"/>
        <c:tickLblSkip val="1"/>
        <c:noMultiLvlLbl val="0"/>
      </c:catAx>
      <c:valAx>
        <c:axId val="67347276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% z přidané hodnoty</a:t>
                </a:r>
              </a:p>
            </c:rich>
          </c:tx>
          <c:layout>
            <c:manualLayout>
              <c:xMode val="edge"/>
              <c:yMode val="edge"/>
              <c:x val="4.9237193860701189E-2"/>
              <c:y val="0.184205967931726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73471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bg1"/>
          </a:solidFill>
        </a:defRPr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51066882732133"/>
          <c:y val="4.4620060790273558E-2"/>
          <c:w val="0.85774551866420146"/>
          <c:h val="0.650821626020151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/>
            </a:solidFill>
            <a:ln>
              <a:noFill/>
            </a:ln>
            <a:effectLst/>
          </c:spPr>
          <c:invertIfNegative val="0"/>
          <c:dPt>
            <c:idx val="2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949-437C-9702-02CF306D89CB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'Podíl mezd na VA'!$A$180:$A$208</c:f>
              <c:strCache>
                <c:ptCount val="28"/>
                <c:pt idx="0">
                  <c:v>Dánsko</c:v>
                </c:pt>
                <c:pt idx="1">
                  <c:v>Francie</c:v>
                </c:pt>
                <c:pt idx="2">
                  <c:v>Slovinsko</c:v>
                </c:pt>
                <c:pt idx="3">
                  <c:v>Německo</c:v>
                </c:pt>
                <c:pt idx="4">
                  <c:v>Chorvatsko</c:v>
                </c:pt>
                <c:pt idx="5">
                  <c:v>Lucembursko</c:v>
                </c:pt>
                <c:pt idx="6">
                  <c:v>Estonsko</c:v>
                </c:pt>
                <c:pt idx="7">
                  <c:v>Belgie</c:v>
                </c:pt>
                <c:pt idx="8">
                  <c:v>Spojené království</c:v>
                </c:pt>
                <c:pt idx="9">
                  <c:v>Finsko</c:v>
                </c:pt>
                <c:pt idx="10">
                  <c:v>Nizozemí</c:v>
                </c:pt>
                <c:pt idx="11">
                  <c:v>Švédsko</c:v>
                </c:pt>
                <c:pt idx="12">
                  <c:v>Rakouskou</c:v>
                </c:pt>
                <c:pt idx="13">
                  <c:v>Lotyšsko</c:v>
                </c:pt>
                <c:pt idx="14">
                  <c:v>Španělsko</c:v>
                </c:pt>
                <c:pt idx="15">
                  <c:v>Portugalsko</c:v>
                </c:pt>
                <c:pt idx="16">
                  <c:v>Maďarsko</c:v>
                </c:pt>
                <c:pt idx="17">
                  <c:v>Kypr</c:v>
                </c:pt>
                <c:pt idx="18">
                  <c:v>Bulharsko</c:v>
                </c:pt>
                <c:pt idx="19">
                  <c:v>Litva</c:v>
                </c:pt>
                <c:pt idx="20">
                  <c:v>Malta</c:v>
                </c:pt>
                <c:pt idx="21">
                  <c:v>Česká republika</c:v>
                </c:pt>
                <c:pt idx="22">
                  <c:v>Slovensko</c:v>
                </c:pt>
                <c:pt idx="23">
                  <c:v>Itálie</c:v>
                </c:pt>
                <c:pt idx="24">
                  <c:v>Polsko</c:v>
                </c:pt>
                <c:pt idx="25">
                  <c:v>Rumunsko</c:v>
                </c:pt>
                <c:pt idx="26">
                  <c:v>Řecko</c:v>
                </c:pt>
                <c:pt idx="27">
                  <c:v>Irsko</c:v>
                </c:pt>
              </c:strCache>
            </c:strRef>
          </c:cat>
          <c:val>
            <c:numRef>
              <c:f>'Podíl mezd na VA'!$B$180:$B$207</c:f>
              <c:numCache>
                <c:formatCode>General</c:formatCode>
                <c:ptCount val="28"/>
                <c:pt idx="0">
                  <c:v>59.207125597457654</c:v>
                </c:pt>
                <c:pt idx="1">
                  <c:v>58.565718712568838</c:v>
                </c:pt>
                <c:pt idx="2">
                  <c:v>56.743223858867864</c:v>
                </c:pt>
                <c:pt idx="3">
                  <c:v>56.439511882102252</c:v>
                </c:pt>
                <c:pt idx="4">
                  <c:v>55.725427009313641</c:v>
                </c:pt>
                <c:pt idx="5">
                  <c:v>55.572082265798684</c:v>
                </c:pt>
                <c:pt idx="6">
                  <c:v>55.527992772908163</c:v>
                </c:pt>
                <c:pt idx="7">
                  <c:v>55.38818440178536</c:v>
                </c:pt>
                <c:pt idx="8">
                  <c:v>54.983944443486834</c:v>
                </c:pt>
                <c:pt idx="9">
                  <c:v>54.236104645749926</c:v>
                </c:pt>
                <c:pt idx="10">
                  <c:v>53.496781461947663</c:v>
                </c:pt>
                <c:pt idx="11">
                  <c:v>53.277472121541912</c:v>
                </c:pt>
                <c:pt idx="12">
                  <c:v>53.276884925626177</c:v>
                </c:pt>
                <c:pt idx="13">
                  <c:v>53.264596084008431</c:v>
                </c:pt>
                <c:pt idx="14">
                  <c:v>51.756792410543305</c:v>
                </c:pt>
                <c:pt idx="15">
                  <c:v>51.089150703740231</c:v>
                </c:pt>
                <c:pt idx="16">
                  <c:v>50.770202393052323</c:v>
                </c:pt>
                <c:pt idx="17">
                  <c:v>50.245113830042698</c:v>
                </c:pt>
                <c:pt idx="18">
                  <c:v>49.825698433740854</c:v>
                </c:pt>
                <c:pt idx="19">
                  <c:v>48.719558188234174</c:v>
                </c:pt>
                <c:pt idx="20">
                  <c:v>46.376029423522823</c:v>
                </c:pt>
                <c:pt idx="21">
                  <c:v>46.127922055653109</c:v>
                </c:pt>
                <c:pt idx="22">
                  <c:v>44.954959080471809</c:v>
                </c:pt>
                <c:pt idx="23">
                  <c:v>44.25153396925181</c:v>
                </c:pt>
                <c:pt idx="24">
                  <c:v>43.932955975272016</c:v>
                </c:pt>
                <c:pt idx="25">
                  <c:v>40.340441777763118</c:v>
                </c:pt>
                <c:pt idx="26">
                  <c:v>37.836729485806501</c:v>
                </c:pt>
                <c:pt idx="27">
                  <c:v>31.302023180563488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49-437C-9702-02CF306D89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1"/>
        <c:overlap val="-27"/>
        <c:axId val="673477856"/>
        <c:axId val="673477464"/>
      </c:barChart>
      <c:catAx>
        <c:axId val="67347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73477464"/>
        <c:crosses val="autoZero"/>
        <c:auto val="1"/>
        <c:lblAlgn val="ctr"/>
        <c:lblOffset val="100"/>
        <c:tickLblSkip val="1"/>
        <c:noMultiLvlLbl val="0"/>
      </c:catAx>
      <c:valAx>
        <c:axId val="67347746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% </a:t>
                </a:r>
                <a:r>
                  <a:rPr lang="cs-CZ" dirty="0" err="1"/>
                  <a:t>of</a:t>
                </a:r>
                <a:r>
                  <a:rPr lang="cs-CZ" dirty="0"/>
                  <a:t> </a:t>
                </a:r>
                <a:r>
                  <a:rPr lang="cs-CZ" dirty="0" err="1"/>
                  <a:t>value</a:t>
                </a:r>
                <a:r>
                  <a:rPr lang="cs-CZ" baseline="0" dirty="0"/>
                  <a:t> </a:t>
                </a:r>
                <a:r>
                  <a:rPr lang="cs-CZ" baseline="0" dirty="0" err="1"/>
                  <a:t>added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1.1709601873536301E-2"/>
              <c:y val="0.1782983510039968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73477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bg1"/>
          </a:solidFill>
        </a:defRPr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903186792159915E-2"/>
          <c:y val="7.9806884970612932E-2"/>
          <c:w val="0.891922581204172"/>
          <c:h val="0.5678143821442974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A67-4957-9B05-F58243BF5183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'Odliv dividend'!$A$387:$A$413</c:f>
              <c:strCache>
                <c:ptCount val="27"/>
                <c:pt idx="0">
                  <c:v>Malta</c:v>
                </c:pt>
                <c:pt idx="1">
                  <c:v>Česká republika</c:v>
                </c:pt>
                <c:pt idx="2">
                  <c:v>Belgie</c:v>
                </c:pt>
                <c:pt idx="3">
                  <c:v>Lotyšsko</c:v>
                </c:pt>
                <c:pt idx="4">
                  <c:v>Slovensko</c:v>
                </c:pt>
                <c:pt idx="5">
                  <c:v>Irsko</c:v>
                </c:pt>
                <c:pt idx="6">
                  <c:v>Litva</c:v>
                </c:pt>
                <c:pt idx="7">
                  <c:v>Rumunsko</c:v>
                </c:pt>
                <c:pt idx="8">
                  <c:v>Maďarsko</c:v>
                </c:pt>
                <c:pt idx="9">
                  <c:v>Polsko</c:v>
                </c:pt>
                <c:pt idx="10">
                  <c:v>Portugalsko</c:v>
                </c:pt>
                <c:pt idx="11">
                  <c:v>Bulharsko</c:v>
                </c:pt>
                <c:pt idx="12">
                  <c:v>Slovinsko</c:v>
                </c:pt>
                <c:pt idx="13">
                  <c:v>Chorvatsko</c:v>
                </c:pt>
                <c:pt idx="14">
                  <c:v>Estonsko</c:v>
                </c:pt>
                <c:pt idx="15">
                  <c:v>Spojené království</c:v>
                </c:pt>
                <c:pt idx="16">
                  <c:v>Španělsko</c:v>
                </c:pt>
                <c:pt idx="17">
                  <c:v>Řecko</c:v>
                </c:pt>
                <c:pt idx="18">
                  <c:v>Itálie</c:v>
                </c:pt>
                <c:pt idx="19">
                  <c:v>Rakousko</c:v>
                </c:pt>
                <c:pt idx="20">
                  <c:v>Švédsko</c:v>
                </c:pt>
                <c:pt idx="21">
                  <c:v>Německo</c:v>
                </c:pt>
                <c:pt idx="22">
                  <c:v>Finsko</c:v>
                </c:pt>
                <c:pt idx="23">
                  <c:v>Francie</c:v>
                </c:pt>
                <c:pt idx="24">
                  <c:v>Dánsko</c:v>
                </c:pt>
                <c:pt idx="25">
                  <c:v>Nizozemí</c:v>
                </c:pt>
                <c:pt idx="26">
                  <c:v>Lucembursko</c:v>
                </c:pt>
              </c:strCache>
            </c:strRef>
          </c:cat>
          <c:val>
            <c:numRef>
              <c:f>'Odliv dividend'!$B$387:$B$413</c:f>
              <c:numCache>
                <c:formatCode>General</c:formatCode>
                <c:ptCount val="27"/>
                <c:pt idx="0">
                  <c:v>-11.758404235539929</c:v>
                </c:pt>
                <c:pt idx="1">
                  <c:v>-4.8555771957075295</c:v>
                </c:pt>
                <c:pt idx="2">
                  <c:v>-3.291865950244151</c:v>
                </c:pt>
                <c:pt idx="3">
                  <c:v>-3.1849843340201458</c:v>
                </c:pt>
                <c:pt idx="4">
                  <c:v>-3.0955476017343364</c:v>
                </c:pt>
                <c:pt idx="5">
                  <c:v>-2.6088869440389844</c:v>
                </c:pt>
                <c:pt idx="6">
                  <c:v>-1.9646463209988905</c:v>
                </c:pt>
                <c:pt idx="7">
                  <c:v>-1.9285738664482328</c:v>
                </c:pt>
                <c:pt idx="8">
                  <c:v>-1.6383676621499506</c:v>
                </c:pt>
                <c:pt idx="9">
                  <c:v>-1.4870057174415148</c:v>
                </c:pt>
                <c:pt idx="10">
                  <c:v>-1.4202509075680774</c:v>
                </c:pt>
                <c:pt idx="11">
                  <c:v>-1.342934014672009</c:v>
                </c:pt>
                <c:pt idx="12">
                  <c:v>-1.2383807328888341</c:v>
                </c:pt>
                <c:pt idx="13">
                  <c:v>-1.0206268690229539</c:v>
                </c:pt>
                <c:pt idx="14">
                  <c:v>-0.85877256501137</c:v>
                </c:pt>
                <c:pt idx="15">
                  <c:v>-0.28372037121076349</c:v>
                </c:pt>
                <c:pt idx="16">
                  <c:v>-0.21400663111893059</c:v>
                </c:pt>
                <c:pt idx="17">
                  <c:v>-9.3775524699030499E-2</c:v>
                </c:pt>
                <c:pt idx="18">
                  <c:v>0.26493375554154069</c:v>
                </c:pt>
                <c:pt idx="19">
                  <c:v>0.71073416757862673</c:v>
                </c:pt>
                <c:pt idx="20">
                  <c:v>0.77784338423842891</c:v>
                </c:pt>
                <c:pt idx="21">
                  <c:v>0.94488213002007715</c:v>
                </c:pt>
                <c:pt idx="22">
                  <c:v>1.057206152966609</c:v>
                </c:pt>
                <c:pt idx="23">
                  <c:v>1.2206674791650032</c:v>
                </c:pt>
                <c:pt idx="24">
                  <c:v>1.3256558950294735</c:v>
                </c:pt>
                <c:pt idx="25">
                  <c:v>9.9555252846490312</c:v>
                </c:pt>
                <c:pt idx="26">
                  <c:v>82.174490139133511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A67-4957-9B05-F58243BF518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7"/>
        <c:overlap val="-27"/>
        <c:axId val="673466488"/>
        <c:axId val="673483736"/>
      </c:barChart>
      <c:catAx>
        <c:axId val="673466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cs-CZ"/>
          </a:p>
        </c:txPr>
        <c:crossAx val="673483736"/>
        <c:crosses val="autoZero"/>
        <c:auto val="1"/>
        <c:lblAlgn val="ctr"/>
        <c:lblOffset val="100"/>
        <c:noMultiLvlLbl val="0"/>
      </c:catAx>
      <c:valAx>
        <c:axId val="673483736"/>
        <c:scaling>
          <c:orientation val="minMax"/>
          <c:max val="15"/>
          <c:min val="-1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r>
                  <a:rPr lang="en-US"/>
                  <a:t>% HDP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bg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cs-CZ"/>
          </a:p>
        </c:txPr>
        <c:crossAx val="673466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bg1"/>
          </a:solidFill>
          <a:latin typeface="Myriad Pro" panose="020B0503030403020204" pitchFamily="34" charset="0"/>
        </a:defRPr>
      </a:pPr>
      <a:endParaRPr lang="cs-CZ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78725330418179"/>
          <c:y val="7.130124777183601E-2"/>
          <c:w val="0.792234299695323"/>
          <c:h val="0.68678405490575811"/>
        </c:manualLayout>
      </c:layout>
      <c:barChart>
        <c:barDir val="col"/>
        <c:grouping val="clustered"/>
        <c:varyColors val="0"/>
        <c:ser>
          <c:idx val="0"/>
          <c:order val="1"/>
          <c:tx>
            <c:strRef>
              <c:f>'Odliv dividend'!$M$457</c:f>
              <c:strCache>
                <c:ptCount val="1"/>
                <c:pt idx="0">
                  <c:v>objem v mil. Kč  (levá osa)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cat>
            <c:strRef>
              <c:f>'Odliv dividend'!$C$446:$Z$446</c:f>
              <c:strCache>
                <c:ptCount val="24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</c:strCache>
            </c:strRef>
          </c:cat>
          <c:val>
            <c:numRef>
              <c:f>'Odliv dividend'!$C$450:$Z$450</c:f>
              <c:numCache>
                <c:formatCode>#,##0.0</c:formatCode>
                <c:ptCount val="24"/>
                <c:pt idx="0">
                  <c:v>1748</c:v>
                </c:pt>
                <c:pt idx="1">
                  <c:v>2054</c:v>
                </c:pt>
                <c:pt idx="2">
                  <c:v>1786</c:v>
                </c:pt>
                <c:pt idx="3">
                  <c:v>5369</c:v>
                </c:pt>
                <c:pt idx="4">
                  <c:v>8612</c:v>
                </c:pt>
                <c:pt idx="5">
                  <c:v>10782</c:v>
                </c:pt>
                <c:pt idx="6">
                  <c:v>16437</c:v>
                </c:pt>
                <c:pt idx="7">
                  <c:v>32655</c:v>
                </c:pt>
                <c:pt idx="8">
                  <c:v>52111</c:v>
                </c:pt>
                <c:pt idx="9">
                  <c:v>73513</c:v>
                </c:pt>
                <c:pt idx="10">
                  <c:v>72934</c:v>
                </c:pt>
                <c:pt idx="11">
                  <c:v>110838</c:v>
                </c:pt>
                <c:pt idx="12">
                  <c:v>159689</c:v>
                </c:pt>
                <c:pt idx="13">
                  <c:v>192744</c:v>
                </c:pt>
                <c:pt idx="14">
                  <c:v>184134</c:v>
                </c:pt>
                <c:pt idx="15">
                  <c:v>209873</c:v>
                </c:pt>
                <c:pt idx="16">
                  <c:v>228082</c:v>
                </c:pt>
                <c:pt idx="17">
                  <c:v>214853</c:v>
                </c:pt>
                <c:pt idx="18">
                  <c:v>209154</c:v>
                </c:pt>
                <c:pt idx="19">
                  <c:v>250451</c:v>
                </c:pt>
                <c:pt idx="20">
                  <c:v>277719</c:v>
                </c:pt>
                <c:pt idx="21">
                  <c:v>294970</c:v>
                </c:pt>
                <c:pt idx="22">
                  <c:v>275582</c:v>
                </c:pt>
                <c:pt idx="23">
                  <c:v>275947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36-4AC4-A7BF-AFF228C62C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1"/>
        <c:overlap val="-27"/>
        <c:axId val="673481384"/>
        <c:axId val="673488832"/>
      </c:barChart>
      <c:lineChart>
        <c:grouping val="standard"/>
        <c:varyColors val="0"/>
        <c:ser>
          <c:idx val="1"/>
          <c:order val="0"/>
          <c:tx>
            <c:strRef>
              <c:f>'Odliv dividend'!$M$458</c:f>
              <c:strCache>
                <c:ptCount val="1"/>
                <c:pt idx="0">
                  <c:v>poměr v % HDP (pravá osa)</c:v>
                </c:pt>
              </c:strCache>
            </c:strRef>
          </c:tx>
          <c:spPr>
            <a:ln w="63500" cap="rnd">
              <a:solidFill>
                <a:srgbClr val="FF0000">
                  <a:alpha val="94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dLbl>
              <c:idx val="20"/>
              <c:layout>
                <c:manualLayout>
                  <c:x val="-2.5901635629328242E-2"/>
                  <c:y val="-8.7317360730978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236-4AC4-A7BF-AFF228C62C6C}"/>
                </c:ext>
              </c:extLst>
            </c:dLbl>
            <c:dLbl>
              <c:idx val="21"/>
              <c:layout>
                <c:manualLayout>
                  <c:x val="-2.590163562932811E-2"/>
                  <c:y val="-0.1000715497666589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236-4AC4-A7BF-AFF228C62C6C}"/>
                </c:ext>
              </c:extLst>
            </c:dLbl>
            <c:dLbl>
              <c:idx val="22"/>
              <c:layout>
                <c:manualLayout>
                  <c:x val="-2.5901635629328242E-2"/>
                  <c:y val="-0.136843754483924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236-4AC4-A7BF-AFF228C62C6C}"/>
                </c:ext>
              </c:extLst>
            </c:dLbl>
            <c:dLbl>
              <c:idx val="23"/>
              <c:layout>
                <c:manualLayout>
                  <c:x val="-2.590163562932811E-2"/>
                  <c:y val="-0.1654443581529093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36-4AC4-A7BF-AFF228C62C6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FF0000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cs-C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'Odliv dividend'!$C$446:$Z$446</c:f>
              <c:strCache>
                <c:ptCount val="24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</c:strCache>
            </c:strRef>
          </c:cat>
          <c:val>
            <c:numRef>
              <c:f>'Odliv dividend'!$C$452:$Z$452</c:f>
              <c:numCache>
                <c:formatCode>General</c:formatCode>
                <c:ptCount val="24"/>
                <c:pt idx="0">
                  <c:v>0.11018332159851542</c:v>
                </c:pt>
                <c:pt idx="1">
                  <c:v>0.11296004821975184</c:v>
                </c:pt>
                <c:pt idx="2">
                  <c:v>9.1181763647270542E-2</c:v>
                </c:pt>
                <c:pt idx="3">
                  <c:v>0.25014105085331689</c:v>
                </c:pt>
                <c:pt idx="4">
                  <c:v>0.38404988902599296</c:v>
                </c:pt>
                <c:pt idx="5">
                  <c:v>0.45314078002246794</c:v>
                </c:pt>
                <c:pt idx="6">
                  <c:v>0.63999308494421814</c:v>
                </c:pt>
                <c:pt idx="7">
                  <c:v>1.217723157883746</c:v>
                </c:pt>
                <c:pt idx="8">
                  <c:v>1.8542319158036169</c:v>
                </c:pt>
                <c:pt idx="9">
                  <c:v>2.4004683840749412</c:v>
                </c:pt>
                <c:pt idx="10">
                  <c:v>2.2338603786726274</c:v>
                </c:pt>
                <c:pt idx="11">
                  <c:v>3.1552625570841251</c:v>
                </c:pt>
                <c:pt idx="12">
                  <c:v>4.1584410058339367</c:v>
                </c:pt>
                <c:pt idx="13">
                  <c:v>4.7897215712167416</c:v>
                </c:pt>
                <c:pt idx="14">
                  <c:v>4.6848559526502198</c:v>
                </c:pt>
                <c:pt idx="15">
                  <c:v>5.2965276151404783</c:v>
                </c:pt>
                <c:pt idx="16">
                  <c:v>5.6543344848658386</c:v>
                </c:pt>
                <c:pt idx="17">
                  <c:v>5.2920605175678679</c:v>
                </c:pt>
                <c:pt idx="18">
                  <c:v>5.1036473238512805</c:v>
                </c:pt>
                <c:pt idx="19">
                  <c:v>5.8058240678902004</c:v>
                </c:pt>
                <c:pt idx="20">
                  <c:v>6.042909336667984</c:v>
                </c:pt>
                <c:pt idx="21">
                  <c:v>6.186464317248987</c:v>
                </c:pt>
                <c:pt idx="22">
                  <c:v>5.4600242071600329</c:v>
                </c:pt>
                <c:pt idx="23">
                  <c:v>5.1879400843277388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236-4AC4-A7BF-AFF228C62C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3489616"/>
        <c:axId val="673488440"/>
      </c:lineChart>
      <c:catAx>
        <c:axId val="673481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cs-CZ"/>
          </a:p>
        </c:txPr>
        <c:crossAx val="673488832"/>
        <c:crosses val="autoZero"/>
        <c:auto val="1"/>
        <c:lblAlgn val="ctr"/>
        <c:lblOffset val="100"/>
        <c:noMultiLvlLbl val="0"/>
      </c:catAx>
      <c:valAx>
        <c:axId val="673488832"/>
        <c:scaling>
          <c:orientation val="minMax"/>
          <c:max val="300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r>
                  <a:rPr lang="en-GB" sz="1400" dirty="0">
                    <a:solidFill>
                      <a:schemeClr val="bg1"/>
                    </a:solidFill>
                    <a:latin typeface="Myriad Pro" panose="020B0503030403020204" pitchFamily="34" charset="0"/>
                  </a:rPr>
                  <a:t>Millions</a:t>
                </a:r>
                <a:r>
                  <a:rPr lang="en-GB" sz="1400" baseline="0" dirty="0">
                    <a:solidFill>
                      <a:schemeClr val="bg1"/>
                    </a:solidFill>
                    <a:latin typeface="Myriad Pro" panose="020B0503030403020204" pitchFamily="34" charset="0"/>
                  </a:rPr>
                  <a:t> CZK</a:t>
                </a:r>
                <a:endParaRPr lang="cs-CZ" sz="1400" dirty="0">
                  <a:solidFill>
                    <a:schemeClr val="bg1"/>
                  </a:solidFill>
                  <a:latin typeface="Myriad Pro" panose="020B0503030403020204" pitchFamily="34" charset="0"/>
                </a:endParaRPr>
              </a:p>
            </c:rich>
          </c:tx>
          <c:layout>
            <c:manualLayout>
              <c:xMode val="edge"/>
              <c:yMode val="edge"/>
              <c:x val="3.56741466297946E-3"/>
              <c:y val="0.377212751318706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bg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cs-CZ"/>
          </a:p>
        </c:txPr>
        <c:crossAx val="673481384"/>
        <c:crosses val="autoZero"/>
        <c:crossBetween val="between"/>
      </c:valAx>
      <c:valAx>
        <c:axId val="67348844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r>
                  <a:rPr lang="cs-CZ" sz="1400" dirty="0">
                    <a:solidFill>
                      <a:schemeClr val="bg1"/>
                    </a:solidFill>
                    <a:latin typeface="Myriad Pro" panose="020B0503030403020204" pitchFamily="34" charset="0"/>
                  </a:rPr>
                  <a:t>% </a:t>
                </a:r>
                <a:r>
                  <a:rPr lang="en-GB" sz="1400" dirty="0">
                    <a:solidFill>
                      <a:schemeClr val="bg1"/>
                    </a:solidFill>
                    <a:latin typeface="Myriad Pro" panose="020B0503030403020204" pitchFamily="34" charset="0"/>
                  </a:rPr>
                  <a:t>GDP</a:t>
                </a:r>
                <a:endParaRPr lang="cs-CZ" sz="1400" dirty="0">
                  <a:solidFill>
                    <a:schemeClr val="bg1"/>
                  </a:solidFill>
                  <a:latin typeface="Myriad Pro" panose="020B0503030403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96637166198729196"/>
              <c:y val="0.361748422223921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bg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cs-CZ"/>
          </a:p>
        </c:txPr>
        <c:crossAx val="673489616"/>
        <c:crosses val="max"/>
        <c:crossBetween val="between"/>
      </c:valAx>
      <c:catAx>
        <c:axId val="6734896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734884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Myriad Pro" panose="020B0503030403020204" pitchFamily="34" charset="0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488089504999792E-2"/>
          <c:y val="0.16228130466739413"/>
          <c:w val="0.89401599063184867"/>
          <c:h val="0.5882243499260215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cizinci!$A$7</c:f>
              <c:strCache>
                <c:ptCount val="1"/>
                <c:pt idx="0">
                  <c:v>cizinci s živnostenským oprávněním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numRef>
              <c:f>cizinci!$B$3:$M$3</c:f>
              <c:numCache>
                <c:formatCode>General</c:formatCode>
                <c:ptCount val="12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</c:numCache>
            </c:numRef>
          </c:cat>
          <c:val>
            <c:numRef>
              <c:f>cizinci!$B$7:$M$7</c:f>
              <c:numCache>
                <c:formatCode>#,##0_ ;[Red]\-#,##0\ </c:formatCode>
                <c:ptCount val="12"/>
                <c:pt idx="0">
                  <c:v>65219</c:v>
                </c:pt>
                <c:pt idx="1">
                  <c:v>67246</c:v>
                </c:pt>
                <c:pt idx="2">
                  <c:v>65722</c:v>
                </c:pt>
                <c:pt idx="3">
                  <c:v>68785</c:v>
                </c:pt>
                <c:pt idx="4">
                  <c:v>77158</c:v>
                </c:pt>
                <c:pt idx="5">
                  <c:v>87753</c:v>
                </c:pt>
                <c:pt idx="6">
                  <c:v>90983</c:v>
                </c:pt>
                <c:pt idx="7">
                  <c:v>93059</c:v>
                </c:pt>
                <c:pt idx="8">
                  <c:v>83862</c:v>
                </c:pt>
                <c:pt idx="9">
                  <c:v>85628</c:v>
                </c:pt>
                <c:pt idx="10">
                  <c:v>87228</c:v>
                </c:pt>
                <c:pt idx="11">
                  <c:v>89843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02-4F55-A186-A2AB1C818967}"/>
            </c:ext>
          </c:extLst>
        </c:ser>
        <c:ser>
          <c:idx val="1"/>
          <c:order val="1"/>
          <c:tx>
            <c:strRef>
              <c:f>cizinci!$A$4</c:f>
              <c:strCache>
                <c:ptCount val="1"/>
                <c:pt idx="0">
                  <c:v>cizinci zaměstnanci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val>
            <c:numRef>
              <c:f>cizinci!$B$4:$M$4</c:f>
              <c:numCache>
                <c:formatCode>#,##0_ ;[Red]\-#,##0\ </c:formatCode>
                <c:ptCount val="12"/>
                <c:pt idx="0">
                  <c:v>107984</c:v>
                </c:pt>
                <c:pt idx="1">
                  <c:v>151736</c:v>
                </c:pt>
                <c:pt idx="2">
                  <c:v>185075</c:v>
                </c:pt>
                <c:pt idx="3">
                  <c:v>240242</c:v>
                </c:pt>
                <c:pt idx="4">
                  <c:v>284551</c:v>
                </c:pt>
                <c:pt idx="5">
                  <c:v>230709</c:v>
                </c:pt>
                <c:pt idx="6">
                  <c:v>215367</c:v>
                </c:pt>
                <c:pt idx="7">
                  <c:v>217862</c:v>
                </c:pt>
                <c:pt idx="8">
                  <c:v>323244</c:v>
                </c:pt>
                <c:pt idx="9" formatCode="#,##0_ ;\-#,##0\ ">
                  <c:v>382889</c:v>
                </c:pt>
                <c:pt idx="10" formatCode="#,##0_ ;\-#,##0\ ">
                  <c:v>472354</c:v>
                </c:pt>
                <c:pt idx="11">
                  <c:v>568676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02-4F55-A186-A2AB1C8189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3"/>
        <c:overlap val="100"/>
        <c:axId val="673482168"/>
        <c:axId val="673489224"/>
      </c:barChart>
      <c:lineChart>
        <c:grouping val="stacked"/>
        <c:varyColors val="0"/>
        <c:ser>
          <c:idx val="2"/>
          <c:order val="2"/>
          <c:tx>
            <c:strRef>
              <c:f>cizinci!$A$14</c:f>
              <c:strCache>
                <c:ptCount val="1"/>
                <c:pt idx="0">
                  <c:v>registrovaní nezaměstnaní  v ČR</c:v>
                </c:pt>
              </c:strCache>
            </c:strRef>
          </c:tx>
          <c:spPr>
            <a:ln w="635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val>
            <c:numRef>
              <c:f>cizinci!$B$14:$M$14</c:f>
              <c:numCache>
                <c:formatCode>General</c:formatCode>
                <c:ptCount val="12"/>
                <c:pt idx="0">
                  <c:v>541675</c:v>
                </c:pt>
                <c:pt idx="1">
                  <c:v>510416</c:v>
                </c:pt>
                <c:pt idx="2">
                  <c:v>448545</c:v>
                </c:pt>
                <c:pt idx="3">
                  <c:v>354878</c:v>
                </c:pt>
                <c:pt idx="4">
                  <c:v>352250</c:v>
                </c:pt>
                <c:pt idx="5">
                  <c:v>539136</c:v>
                </c:pt>
                <c:pt idx="6">
                  <c:v>561551</c:v>
                </c:pt>
                <c:pt idx="7">
                  <c:v>508451</c:v>
                </c:pt>
                <c:pt idx="8">
                  <c:v>453118</c:v>
                </c:pt>
                <c:pt idx="9">
                  <c:v>381373</c:v>
                </c:pt>
                <c:pt idx="10">
                  <c:v>280620</c:v>
                </c:pt>
                <c:pt idx="11">
                  <c:v>231534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202-4F55-A186-A2AB1C8189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3482168"/>
        <c:axId val="673489224"/>
      </c:lineChart>
      <c:catAx>
        <c:axId val="673482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>
                    <a:lumMod val="9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cs-CZ"/>
          </a:p>
        </c:txPr>
        <c:crossAx val="673489224"/>
        <c:crosses val="autoZero"/>
        <c:auto val="1"/>
        <c:lblAlgn val="ctr"/>
        <c:lblOffset val="100"/>
        <c:noMultiLvlLbl val="0"/>
      </c:catAx>
      <c:valAx>
        <c:axId val="673489224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>
                    <a:lumMod val="9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cs-CZ"/>
          </a:p>
        </c:txPr>
        <c:crossAx val="673482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377425044091712E-3"/>
          <c:y val="0.82592064760803374"/>
          <c:w val="0.97222222222222221"/>
          <c:h val="0.14816142582609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>
                  <a:lumMod val="95000"/>
                </a:schemeClr>
              </a:solidFill>
              <a:latin typeface="Myriad Pro" panose="020B0503030403020204" pitchFamily="34" charset="0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>
          <a:latin typeface="Myriad Pro" panose="020B0503030403020204" pitchFamily="34" charset="0"/>
        </a:defRPr>
      </a:pPr>
      <a:endParaRPr lang="cs-CZ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6078585359505767E-2"/>
          <c:y val="6.3444171403942859E-2"/>
          <c:w val="0.78779642043936748"/>
          <c:h val="0.54255081422270157"/>
        </c:manualLayout>
      </c:layout>
      <c:barChart>
        <c:barDir val="col"/>
        <c:grouping val="clustered"/>
        <c:varyColors val="0"/>
        <c:ser>
          <c:idx val="1"/>
          <c:order val="0"/>
          <c:tx>
            <c:v>náklady eur/hodinu</c:v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dPt>
            <c:idx val="1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05E-46CC-AC2B-DABB0A10D8F3}"/>
              </c:ext>
            </c:extLst>
          </c:dPt>
          <c:cat>
            <c:strRef>
              <c:f>hodiny!$A$37:$A$64</c:f>
              <c:strCache>
                <c:ptCount val="28"/>
                <c:pt idx="0">
                  <c:v>Dánsko</c:v>
                </c:pt>
                <c:pt idx="1">
                  <c:v>Belgie</c:v>
                </c:pt>
                <c:pt idx="2">
                  <c:v>Lucembursko</c:v>
                </c:pt>
                <c:pt idx="3">
                  <c:v>Švédsko</c:v>
                </c:pt>
                <c:pt idx="4">
                  <c:v>Francie</c:v>
                </c:pt>
                <c:pt idx="5">
                  <c:v>Nizozemí</c:v>
                </c:pt>
                <c:pt idx="6">
                  <c:v>Německo</c:v>
                </c:pt>
                <c:pt idx="7">
                  <c:v>Rakousko</c:v>
                </c:pt>
                <c:pt idx="8">
                  <c:v>Finsko</c:v>
                </c:pt>
                <c:pt idx="9">
                  <c:v>Irsko</c:v>
                </c:pt>
                <c:pt idx="10">
                  <c:v>Itálie</c:v>
                </c:pt>
                <c:pt idx="11">
                  <c:v>Spojené království</c:v>
                </c:pt>
                <c:pt idx="12">
                  <c:v>Španělsko</c:v>
                </c:pt>
                <c:pt idx="13">
                  <c:v>Slovinsko</c:v>
                </c:pt>
                <c:pt idx="14">
                  <c:v>Kypr</c:v>
                </c:pt>
                <c:pt idx="15">
                  <c:v>Řecko</c:v>
                </c:pt>
                <c:pt idx="16">
                  <c:v>Portugalsko</c:v>
                </c:pt>
                <c:pt idx="17">
                  <c:v>Malta</c:v>
                </c:pt>
                <c:pt idx="18">
                  <c:v>Estonsko</c:v>
                </c:pt>
                <c:pt idx="19">
                  <c:v>Česká republika</c:v>
                </c:pt>
                <c:pt idx="20">
                  <c:v>Slovensko</c:v>
                </c:pt>
                <c:pt idx="21">
                  <c:v>Chorvatsko</c:v>
                </c:pt>
                <c:pt idx="22">
                  <c:v>Polsko</c:v>
                </c:pt>
                <c:pt idx="23">
                  <c:v>Maďarsko</c:v>
                </c:pt>
                <c:pt idx="24">
                  <c:v>Lotyšsko</c:v>
                </c:pt>
                <c:pt idx="25">
                  <c:v>Litva</c:v>
                </c:pt>
                <c:pt idx="26">
                  <c:v>Rumunsko</c:v>
                </c:pt>
                <c:pt idx="27">
                  <c:v>Bulharsko</c:v>
                </c:pt>
              </c:strCache>
            </c:strRef>
          </c:cat>
          <c:val>
            <c:numRef>
              <c:f>hodiny!$C$37:$C$64</c:f>
              <c:numCache>
                <c:formatCode>#,##0.0</c:formatCode>
                <c:ptCount val="28"/>
                <c:pt idx="0">
                  <c:v>42.5</c:v>
                </c:pt>
                <c:pt idx="1">
                  <c:v>39.6</c:v>
                </c:pt>
                <c:pt idx="2">
                  <c:v>37.6</c:v>
                </c:pt>
                <c:pt idx="3">
                  <c:v>36.6</c:v>
                </c:pt>
                <c:pt idx="4">
                  <c:v>36</c:v>
                </c:pt>
                <c:pt idx="5">
                  <c:v>34.799999999999997</c:v>
                </c:pt>
                <c:pt idx="6">
                  <c:v>34.1</c:v>
                </c:pt>
                <c:pt idx="7">
                  <c:v>34.1</c:v>
                </c:pt>
                <c:pt idx="8">
                  <c:v>32.700000000000003</c:v>
                </c:pt>
                <c:pt idx="9">
                  <c:v>31</c:v>
                </c:pt>
                <c:pt idx="10">
                  <c:v>28.2</c:v>
                </c:pt>
                <c:pt idx="11">
                  <c:v>25.7</c:v>
                </c:pt>
                <c:pt idx="12">
                  <c:v>21.2</c:v>
                </c:pt>
                <c:pt idx="13">
                  <c:v>17</c:v>
                </c:pt>
                <c:pt idx="14">
                  <c:v>16</c:v>
                </c:pt>
                <c:pt idx="15">
                  <c:v>14.5</c:v>
                </c:pt>
                <c:pt idx="16">
                  <c:v>14.1</c:v>
                </c:pt>
                <c:pt idx="17">
                  <c:v>13.8</c:v>
                </c:pt>
                <c:pt idx="18">
                  <c:v>11.7</c:v>
                </c:pt>
                <c:pt idx="19">
                  <c:v>11.3</c:v>
                </c:pt>
                <c:pt idx="20">
                  <c:v>11.1</c:v>
                </c:pt>
                <c:pt idx="21">
                  <c:v>10.6</c:v>
                </c:pt>
                <c:pt idx="22">
                  <c:v>9.4</c:v>
                </c:pt>
                <c:pt idx="23">
                  <c:v>9.1</c:v>
                </c:pt>
                <c:pt idx="24">
                  <c:v>8.1</c:v>
                </c:pt>
                <c:pt idx="25">
                  <c:v>8</c:v>
                </c:pt>
                <c:pt idx="26">
                  <c:v>6.3</c:v>
                </c:pt>
                <c:pt idx="27">
                  <c:v>4.9000000000000004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5E-46CC-AC2B-DABB0A10D8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673484912"/>
        <c:axId val="673486088"/>
      </c:barChart>
      <c:lineChart>
        <c:grouping val="stacked"/>
        <c:varyColors val="0"/>
        <c:ser>
          <c:idx val="0"/>
          <c:order val="1"/>
          <c:tx>
            <c:v>hodin na zam. osobu</c:v>
          </c:tx>
          <c:spPr>
            <a:ln w="635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strRef>
              <c:f>hodiny!$A$37:$A$64</c:f>
              <c:strCache>
                <c:ptCount val="28"/>
                <c:pt idx="0">
                  <c:v>Dánsko</c:v>
                </c:pt>
                <c:pt idx="1">
                  <c:v>Belgie</c:v>
                </c:pt>
                <c:pt idx="2">
                  <c:v>Lucembursko</c:v>
                </c:pt>
                <c:pt idx="3">
                  <c:v>Švédsko</c:v>
                </c:pt>
                <c:pt idx="4">
                  <c:v>Francie</c:v>
                </c:pt>
                <c:pt idx="5">
                  <c:v>Nizozemí</c:v>
                </c:pt>
                <c:pt idx="6">
                  <c:v>Německo</c:v>
                </c:pt>
                <c:pt idx="7">
                  <c:v>Rakousko</c:v>
                </c:pt>
                <c:pt idx="8">
                  <c:v>Finsko</c:v>
                </c:pt>
                <c:pt idx="9">
                  <c:v>Irsko</c:v>
                </c:pt>
                <c:pt idx="10">
                  <c:v>Itálie</c:v>
                </c:pt>
                <c:pt idx="11">
                  <c:v>Spojené království</c:v>
                </c:pt>
                <c:pt idx="12">
                  <c:v>Španělsko</c:v>
                </c:pt>
                <c:pt idx="13">
                  <c:v>Slovinsko</c:v>
                </c:pt>
                <c:pt idx="14">
                  <c:v>Kypr</c:v>
                </c:pt>
                <c:pt idx="15">
                  <c:v>Řecko</c:v>
                </c:pt>
                <c:pt idx="16">
                  <c:v>Portugalsko</c:v>
                </c:pt>
                <c:pt idx="17">
                  <c:v>Malta</c:v>
                </c:pt>
                <c:pt idx="18">
                  <c:v>Estonsko</c:v>
                </c:pt>
                <c:pt idx="19">
                  <c:v>Česká republika</c:v>
                </c:pt>
                <c:pt idx="20">
                  <c:v>Slovensko</c:v>
                </c:pt>
                <c:pt idx="21">
                  <c:v>Chorvatsko</c:v>
                </c:pt>
                <c:pt idx="22">
                  <c:v>Polsko</c:v>
                </c:pt>
                <c:pt idx="23">
                  <c:v>Maďarsko</c:v>
                </c:pt>
                <c:pt idx="24">
                  <c:v>Lotyšsko</c:v>
                </c:pt>
                <c:pt idx="25">
                  <c:v>Litva</c:v>
                </c:pt>
                <c:pt idx="26">
                  <c:v>Rumunsko</c:v>
                </c:pt>
                <c:pt idx="27">
                  <c:v>Bulharsko</c:v>
                </c:pt>
              </c:strCache>
            </c:strRef>
          </c:cat>
          <c:val>
            <c:numRef>
              <c:f>hodiny!$B$37:$B$64</c:f>
              <c:numCache>
                <c:formatCode>0</c:formatCode>
                <c:ptCount val="28"/>
                <c:pt idx="0">
                  <c:v>1404.8553202277601</c:v>
                </c:pt>
                <c:pt idx="1">
                  <c:v>1548.8876188056984</c:v>
                </c:pt>
                <c:pt idx="2">
                  <c:v>1505.5830290705735</c:v>
                </c:pt>
                <c:pt idx="3">
                  <c:v>1608.6883642966893</c:v>
                </c:pt>
                <c:pt idx="4">
                  <c:v>1522.4979017969226</c:v>
                </c:pt>
                <c:pt idx="5">
                  <c:v>1434.5734227302703</c:v>
                </c:pt>
                <c:pt idx="6">
                  <c:v>1360.365040999345</c:v>
                </c:pt>
                <c:pt idx="7">
                  <c:v>1616.8058280137909</c:v>
                </c:pt>
                <c:pt idx="8">
                  <c:v>1630.5594845198807</c:v>
                </c:pt>
                <c:pt idx="9">
                  <c:v>1735.8706537507603</c:v>
                </c:pt>
                <c:pt idx="10">
                  <c:v>1719.0131356286506</c:v>
                </c:pt>
                <c:pt idx="11">
                  <c:v>1671.2930909172578</c:v>
                </c:pt>
                <c:pt idx="12">
                  <c:v>1690.1685884198671</c:v>
                </c:pt>
                <c:pt idx="13">
                  <c:v>1621.6594620314036</c:v>
                </c:pt>
                <c:pt idx="14">
                  <c:v>1794.0640868499388</c:v>
                </c:pt>
                <c:pt idx="15">
                  <c:v>2045.2413743201359</c:v>
                </c:pt>
                <c:pt idx="16">
                  <c:v>1880.6295772624194</c:v>
                </c:pt>
                <c:pt idx="17">
                  <c:v>1953.8994558898758</c:v>
                </c:pt>
                <c:pt idx="18">
                  <c:v>1856.6827747466875</c:v>
                </c:pt>
                <c:pt idx="19">
                  <c:v>1784.3711946487992</c:v>
                </c:pt>
                <c:pt idx="20">
                  <c:v>1713.7809514977278</c:v>
                </c:pt>
                <c:pt idx="21">
                  <c:v>1823.7787567302985</c:v>
                </c:pt>
                <c:pt idx="22">
                  <c:v>2028.4951969142323</c:v>
                </c:pt>
                <c:pt idx="23">
                  <c:v>1741.3202227997203</c:v>
                </c:pt>
                <c:pt idx="24">
                  <c:v>1886.5100057562727</c:v>
                </c:pt>
                <c:pt idx="25">
                  <c:v>1844.0171034849459</c:v>
                </c:pt>
                <c:pt idx="26">
                  <c:v>1794.9438176322649</c:v>
                </c:pt>
                <c:pt idx="27">
                  <c:v>1643.2581162154113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05E-46CC-AC2B-DABB0A10D8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3483344"/>
        <c:axId val="673479816"/>
      </c:lineChart>
      <c:catAx>
        <c:axId val="673484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>
                    <a:lumMod val="9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cs-CZ"/>
          </a:p>
        </c:txPr>
        <c:crossAx val="673486088"/>
        <c:crosses val="autoZero"/>
        <c:auto val="1"/>
        <c:lblAlgn val="ctr"/>
        <c:lblOffset val="100"/>
        <c:noMultiLvlLbl val="0"/>
      </c:catAx>
      <c:valAx>
        <c:axId val="673486088"/>
        <c:scaling>
          <c:orientation val="minMax"/>
          <c:max val="4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r>
                  <a:rPr lang="cs-CZ" dirty="0"/>
                  <a:t>EUR/h</a:t>
                </a:r>
              </a:p>
            </c:rich>
          </c:tx>
          <c:layout>
            <c:manualLayout>
              <c:xMode val="edge"/>
              <c:yMode val="edge"/>
              <c:x val="5.7412048049728813E-4"/>
              <c:y val="0.260646041729782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bg1">
                      <a:lumMod val="95000"/>
                    </a:schemeClr>
                  </a:solidFill>
                  <a:latin typeface="Myriad Pro" panose="020B0503030403020204" pitchFamily="34" charset="0"/>
                  <a:ea typeface="+mn-ea"/>
                  <a:cs typeface="+mn-cs"/>
                </a:defRPr>
              </a:pPr>
              <a:endParaRPr lang="cs-CZ"/>
            </a:p>
          </c:txPr>
        </c:title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>
                    <a:lumMod val="9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cs-CZ"/>
          </a:p>
        </c:txPr>
        <c:crossAx val="673484912"/>
        <c:crosses val="autoZero"/>
        <c:crossBetween val="between"/>
      </c:valAx>
      <c:valAx>
        <c:axId val="673479816"/>
        <c:scaling>
          <c:orientation val="minMax"/>
          <c:max val="2100"/>
          <c:min val="100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r>
                  <a:rPr lang="cs-CZ" dirty="0" err="1"/>
                  <a:t>Hours</a:t>
                </a:r>
                <a:r>
                  <a:rPr lang="cs-CZ" dirty="0"/>
                  <a:t> per </a:t>
                </a:r>
                <a:r>
                  <a:rPr lang="cs-CZ" dirty="0" err="1"/>
                  <a:t>employed</a:t>
                </a:r>
                <a:r>
                  <a:rPr lang="cs-CZ" dirty="0"/>
                  <a:t> person</a:t>
                </a:r>
              </a:p>
            </c:rich>
          </c:tx>
          <c:layout>
            <c:manualLayout>
              <c:xMode val="edge"/>
              <c:yMode val="edge"/>
              <c:x val="0.96578920365164367"/>
              <c:y val="0.1777304045960015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bg1">
                      <a:lumMod val="95000"/>
                    </a:schemeClr>
                  </a:solidFill>
                  <a:latin typeface="Myriad Pro" panose="020B0503030403020204" pitchFamily="34" charset="0"/>
                  <a:ea typeface="+mn-ea"/>
                  <a:cs typeface="+mn-cs"/>
                </a:defRPr>
              </a:pPr>
              <a:endParaRPr lang="cs-CZ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>
                    <a:lumMod val="9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cs-CZ"/>
          </a:p>
        </c:txPr>
        <c:crossAx val="673483344"/>
        <c:crosses val="max"/>
        <c:crossBetween val="between"/>
      </c:valAx>
      <c:catAx>
        <c:axId val="6734833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734798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569884455146838"/>
          <c:y val="0.94781614623830812"/>
          <c:w val="0.44250317537414685"/>
          <c:h val="5.21838537616918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>
                  <a:lumMod val="95000"/>
                </a:schemeClr>
              </a:solidFill>
              <a:latin typeface="Myriad Pro" panose="020B0503030403020204" pitchFamily="34" charset="0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bg1">
              <a:lumMod val="95000"/>
            </a:schemeClr>
          </a:solidFill>
          <a:latin typeface="Myriad Pro" panose="020B0503030403020204" pitchFamily="34" charset="0"/>
        </a:defRPr>
      </a:pPr>
      <a:endParaRPr lang="cs-CZ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3F4ECA-01D6-41D6-999C-BD1B7F5912A8}" type="doc">
      <dgm:prSet loTypeId="urn:microsoft.com/office/officeart/2005/8/layout/cycle3" loCatId="cycle" qsTypeId="urn:microsoft.com/office/officeart/2005/8/quickstyle/3d3" qsCatId="3D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0E41BDB4-2DA5-4302-A6DA-0FD46A23D3BD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noFill/>
        </a:ln>
        <a:effectLst>
          <a:softEdge rad="127000"/>
        </a:effectLst>
      </dgm:spPr>
      <dgm:t>
        <a:bodyPr/>
        <a:lstStyle/>
        <a:p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Policy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of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cheap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labour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and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low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exchange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rate</a:t>
          </a:r>
          <a:endParaRPr lang="cs-CZ" sz="2000" b="1" dirty="0">
            <a:latin typeface="Myriad Pro" panose="020B0503030403020204" pitchFamily="34" charset="0"/>
            <a:cs typeface="Arial" panose="020B0604020202020204" pitchFamily="34" charset="0"/>
          </a:endParaRPr>
        </a:p>
      </dgm:t>
    </dgm:pt>
    <dgm:pt modelId="{D26BA135-A189-4F93-9E90-71BC4206D131}" type="parTrans" cxnId="{F2E8F0BE-2FE5-49FC-AA1B-AD42E047AEDE}">
      <dgm:prSet/>
      <dgm:spPr/>
      <dgm:t>
        <a:bodyPr/>
        <a:lstStyle/>
        <a:p>
          <a:endParaRPr lang="cs-CZ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7D8D79-0D7E-48CD-AC58-630FB3119814}" type="sibTrans" cxnId="{F2E8F0BE-2FE5-49FC-AA1B-AD42E047AEDE}">
      <dgm:prSet/>
      <dgm:spPr>
        <a:solidFill>
          <a:schemeClr val="tx1"/>
        </a:solidFill>
        <a:ln w="12700">
          <a:noFill/>
        </a:ln>
      </dgm:spPr>
      <dgm:t>
        <a:bodyPr/>
        <a:lstStyle/>
        <a:p>
          <a:endParaRPr lang="cs-CZ" sz="120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7029A7-A283-45D1-945E-3895250FE437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noFill/>
        </a:ln>
        <a:effectLst>
          <a:softEdge rad="127000"/>
        </a:effectLst>
      </dgm:spPr>
      <dgm:t>
        <a:bodyPr/>
        <a:lstStyle/>
        <a:p>
          <a:r>
            <a:rPr lang="cs-CZ" sz="1800" b="1" dirty="0" err="1">
              <a:latin typeface="Myriad Pro" panose="020B0503030403020204" pitchFamily="34" charset="0"/>
              <a:cs typeface="Arial" panose="020B0604020202020204" pitchFamily="34" charset="0"/>
            </a:rPr>
            <a:t>Technological</a:t>
          </a:r>
          <a:r>
            <a:rPr lang="cs-CZ" sz="18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1800" b="1" dirty="0" err="1">
              <a:latin typeface="Myriad Pro" panose="020B0503030403020204" pitchFamily="34" charset="0"/>
              <a:cs typeface="Arial" panose="020B0604020202020204" pitchFamily="34" charset="0"/>
            </a:rPr>
            <a:t>lagging</a:t>
          </a:r>
          <a:r>
            <a:rPr lang="cs-CZ" sz="18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1800" b="1" dirty="0" err="1">
              <a:latin typeface="Myriad Pro" panose="020B0503030403020204" pitchFamily="34" charset="0"/>
              <a:cs typeface="Arial" panose="020B0604020202020204" pitchFamily="34" charset="0"/>
            </a:rPr>
            <a:t>behind</a:t>
          </a:r>
          <a:endParaRPr lang="cs-CZ" sz="1800" b="1" dirty="0">
            <a:latin typeface="Myriad Pro" panose="020B0503030403020204" pitchFamily="34" charset="0"/>
            <a:cs typeface="Arial" panose="020B0604020202020204" pitchFamily="34" charset="0"/>
          </a:endParaRPr>
        </a:p>
      </dgm:t>
    </dgm:pt>
    <dgm:pt modelId="{FE5FEAE7-B58A-476F-AEE4-D5AA29CAC802}" type="parTrans" cxnId="{4710A7E4-6387-41D2-801A-0CDFC79CDEE8}">
      <dgm:prSet/>
      <dgm:spPr/>
      <dgm:t>
        <a:bodyPr/>
        <a:lstStyle/>
        <a:p>
          <a:endParaRPr lang="cs-CZ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562B67-3A4C-4C22-83EF-84AB9D433705}" type="sibTrans" cxnId="{4710A7E4-6387-41D2-801A-0CDFC79CDEE8}">
      <dgm:prSet/>
      <dgm:spPr/>
      <dgm:t>
        <a:bodyPr/>
        <a:lstStyle/>
        <a:p>
          <a:endParaRPr lang="cs-CZ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8C166F-0151-40A7-93B8-129AC6525460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noFill/>
        </a:ln>
        <a:effectLst>
          <a:softEdge rad="127000"/>
        </a:effectLst>
      </dgm:spPr>
      <dgm:t>
        <a:bodyPr/>
        <a:lstStyle/>
        <a:p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Lower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tiers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of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processing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value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chains</a:t>
          </a:r>
          <a:endParaRPr lang="cs-CZ" sz="2000" b="1" dirty="0">
            <a:latin typeface="Myriad Pro" panose="020B0503030403020204" pitchFamily="34" charset="0"/>
            <a:cs typeface="Arial" panose="020B0604020202020204" pitchFamily="34" charset="0"/>
          </a:endParaRPr>
        </a:p>
      </dgm:t>
    </dgm:pt>
    <dgm:pt modelId="{FB3A2337-6829-4D7C-BFB4-957B9AADAFD2}" type="parTrans" cxnId="{42B2088D-4B35-4542-A37E-FFE5F1FFD4EA}">
      <dgm:prSet/>
      <dgm:spPr/>
      <dgm:t>
        <a:bodyPr/>
        <a:lstStyle/>
        <a:p>
          <a:endParaRPr lang="cs-CZ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DEF72F-D1A5-44A8-8DCB-229D7AE1B068}" type="sibTrans" cxnId="{42B2088D-4B35-4542-A37E-FFE5F1FFD4EA}">
      <dgm:prSet/>
      <dgm:spPr/>
      <dgm:t>
        <a:bodyPr/>
        <a:lstStyle/>
        <a:p>
          <a:endParaRPr lang="cs-CZ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E82BCC-FF2E-4AE0-B29D-6B2C8AB3BA9D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noFill/>
        </a:ln>
        <a:effectLst>
          <a:softEdge rad="127000"/>
        </a:effectLst>
      </dgm:spPr>
      <dgm:t>
        <a:bodyPr/>
        <a:lstStyle/>
        <a:p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Lower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value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added</a:t>
          </a:r>
          <a:endParaRPr lang="cs-CZ" sz="2000" b="1" dirty="0">
            <a:latin typeface="Myriad Pro" panose="020B0503030403020204" pitchFamily="34" charset="0"/>
            <a:cs typeface="Arial" panose="020B0604020202020204" pitchFamily="34" charset="0"/>
          </a:endParaRPr>
        </a:p>
      </dgm:t>
    </dgm:pt>
    <dgm:pt modelId="{425EDA5A-73AF-4AC4-AA98-5CBAD3777E35}" type="parTrans" cxnId="{14ECDFA3-8F6A-4996-8A3A-2DD9681A51D9}">
      <dgm:prSet/>
      <dgm:spPr/>
      <dgm:t>
        <a:bodyPr/>
        <a:lstStyle/>
        <a:p>
          <a:endParaRPr lang="cs-CZ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A9054E-768B-49B3-ACD9-F5350D6AE4CC}" type="sibTrans" cxnId="{14ECDFA3-8F6A-4996-8A3A-2DD9681A51D9}">
      <dgm:prSet/>
      <dgm:spPr/>
      <dgm:t>
        <a:bodyPr/>
        <a:lstStyle/>
        <a:p>
          <a:endParaRPr lang="cs-CZ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503579-F848-45F0-B3E8-8EE5A65BC3F2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noFill/>
        </a:ln>
        <a:effectLst>
          <a:softEdge rad="127000"/>
        </a:effectLst>
      </dgm:spPr>
      <dgm:t>
        <a:bodyPr/>
        <a:lstStyle/>
        <a:p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Lower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aggregate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labour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productivity</a:t>
          </a:r>
          <a:endParaRPr lang="cs-CZ" sz="2000" b="1" dirty="0">
            <a:latin typeface="Myriad Pro" panose="020B0503030403020204" pitchFamily="34" charset="0"/>
            <a:cs typeface="Arial" panose="020B0604020202020204" pitchFamily="34" charset="0"/>
          </a:endParaRPr>
        </a:p>
      </dgm:t>
    </dgm:pt>
    <dgm:pt modelId="{AD077476-646D-45A7-9B46-746AD89FDDD9}" type="parTrans" cxnId="{BEB78188-0D7B-493D-B8B7-39EF3D748D2C}">
      <dgm:prSet/>
      <dgm:spPr/>
      <dgm:t>
        <a:bodyPr/>
        <a:lstStyle/>
        <a:p>
          <a:endParaRPr lang="cs-CZ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6D7A6F-5417-4325-A162-55EB4FFD83D4}" type="sibTrans" cxnId="{BEB78188-0D7B-493D-B8B7-39EF3D748D2C}">
      <dgm:prSet/>
      <dgm:spPr/>
      <dgm:t>
        <a:bodyPr/>
        <a:lstStyle/>
        <a:p>
          <a:endParaRPr lang="cs-CZ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381D43-C11F-4D51-ACD8-C8B7EF1C3F3D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noFill/>
        </a:ln>
        <a:effectLst>
          <a:softEdge rad="127000"/>
        </a:effectLst>
      </dgm:spPr>
      <dgm:t>
        <a:bodyPr/>
        <a:lstStyle/>
        <a:p>
          <a:pPr algn="ctr"/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Lower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wages</a:t>
          </a:r>
          <a:endParaRPr lang="cs-CZ" sz="2000" b="1" dirty="0">
            <a:latin typeface="Myriad Pro" panose="020B0503030403020204" pitchFamily="34" charset="0"/>
            <a:cs typeface="Arial" panose="020B0604020202020204" pitchFamily="34" charset="0"/>
          </a:endParaRPr>
        </a:p>
      </dgm:t>
    </dgm:pt>
    <dgm:pt modelId="{9904C444-D2EF-4F82-B634-61CA9C39AE1A}" type="parTrans" cxnId="{8763B70E-9405-4288-BB55-51396EBD18C4}">
      <dgm:prSet/>
      <dgm:spPr/>
      <dgm:t>
        <a:bodyPr/>
        <a:lstStyle/>
        <a:p>
          <a:endParaRPr lang="cs-CZ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75BEF8-37FD-4DE8-B654-421A08FF6A19}" type="sibTrans" cxnId="{8763B70E-9405-4288-BB55-51396EBD18C4}">
      <dgm:prSet/>
      <dgm:spPr/>
      <dgm:t>
        <a:bodyPr/>
        <a:lstStyle/>
        <a:p>
          <a:endParaRPr lang="cs-CZ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1E4B25-BC6D-4C9B-9219-DA1AD10E2C23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noFill/>
        </a:ln>
        <a:effectLst>
          <a:softEdge rad="127000"/>
        </a:effectLst>
      </dgm:spPr>
      <dgm:t>
        <a:bodyPr/>
        <a:lstStyle/>
        <a:p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Lower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product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valuation</a:t>
          </a:r>
          <a:endParaRPr lang="cs-CZ" sz="2000" b="1" dirty="0">
            <a:latin typeface="Myriad Pro" panose="020B0503030403020204" pitchFamily="34" charset="0"/>
            <a:cs typeface="Arial" panose="020B0604020202020204" pitchFamily="34" charset="0"/>
          </a:endParaRPr>
        </a:p>
      </dgm:t>
    </dgm:pt>
    <dgm:pt modelId="{FBAFBC47-5C56-46A6-8B3A-C5CBCF4963BB}" type="parTrans" cxnId="{9F0CFB8B-A102-40ED-8FA3-50BCF5467A01}">
      <dgm:prSet/>
      <dgm:spPr/>
      <dgm:t>
        <a:bodyPr/>
        <a:lstStyle/>
        <a:p>
          <a:endParaRPr lang="cs-CZ"/>
        </a:p>
      </dgm:t>
    </dgm:pt>
    <dgm:pt modelId="{5EB9C405-7545-474B-BA8A-8F6CDF3D7E8E}" type="sibTrans" cxnId="{9F0CFB8B-A102-40ED-8FA3-50BCF5467A01}">
      <dgm:prSet/>
      <dgm:spPr/>
      <dgm:t>
        <a:bodyPr/>
        <a:lstStyle/>
        <a:p>
          <a:endParaRPr lang="cs-CZ"/>
        </a:p>
      </dgm:t>
    </dgm:pt>
    <dgm:pt modelId="{92A02F21-02C2-4A6A-B587-F54DE98E786C}" type="pres">
      <dgm:prSet presAssocID="{E53F4ECA-01D6-41D6-999C-BD1B7F5912A8}" presName="Name0" presStyleCnt="0">
        <dgm:presLayoutVars>
          <dgm:dir/>
          <dgm:resizeHandles val="exact"/>
        </dgm:presLayoutVars>
      </dgm:prSet>
      <dgm:spPr/>
    </dgm:pt>
    <dgm:pt modelId="{527679C9-A4D5-4D43-A188-C10BE307E561}" type="pres">
      <dgm:prSet presAssocID="{E53F4ECA-01D6-41D6-999C-BD1B7F5912A8}" presName="cycle" presStyleCnt="0"/>
      <dgm:spPr/>
    </dgm:pt>
    <dgm:pt modelId="{5FCACFA1-B387-43BA-A170-C26FAD4B2A43}" type="pres">
      <dgm:prSet presAssocID="{0E41BDB4-2DA5-4302-A6DA-0FD46A23D3BD}" presName="nodeFirstNode" presStyleLbl="node1" presStyleIdx="0" presStyleCnt="7" custScaleX="113518" custScaleY="154874">
        <dgm:presLayoutVars>
          <dgm:bulletEnabled val="1"/>
        </dgm:presLayoutVars>
      </dgm:prSet>
      <dgm:spPr/>
    </dgm:pt>
    <dgm:pt modelId="{8563B45D-0BC9-48C2-B219-89174F353184}" type="pres">
      <dgm:prSet presAssocID="{477D8D79-0D7E-48CD-AC58-630FB3119814}" presName="sibTransFirstNode" presStyleLbl="bgShp" presStyleIdx="0" presStyleCnt="1" custLinFactNeighborX="2724" custLinFactNeighborY="288"/>
      <dgm:spPr/>
    </dgm:pt>
    <dgm:pt modelId="{E65950B8-558F-4B64-B6AC-4E716869A4F4}" type="pres">
      <dgm:prSet presAssocID="{B07029A7-A283-45D1-945E-3895250FE437}" presName="nodeFollowingNodes" presStyleLbl="node1" presStyleIdx="1" presStyleCnt="7" custScaleX="138602" custScaleY="154874" custRadScaleRad="111646" custRadScaleInc="24147">
        <dgm:presLayoutVars>
          <dgm:bulletEnabled val="1"/>
        </dgm:presLayoutVars>
      </dgm:prSet>
      <dgm:spPr/>
    </dgm:pt>
    <dgm:pt modelId="{C57284B4-D2D0-491E-B97E-EFBC13D70FBB}" type="pres">
      <dgm:prSet presAssocID="{DA8C166F-0151-40A7-93B8-129AC6525460}" presName="nodeFollowingNodes" presStyleLbl="node1" presStyleIdx="2" presStyleCnt="7" custScaleX="157506" custScaleY="155776" custRadScaleRad="127506" custRadScaleInc="-4693">
        <dgm:presLayoutVars>
          <dgm:bulletEnabled val="1"/>
        </dgm:presLayoutVars>
      </dgm:prSet>
      <dgm:spPr/>
    </dgm:pt>
    <dgm:pt modelId="{9CDF50B2-9DB2-4AB7-B433-286ED6B22E62}" type="pres">
      <dgm:prSet presAssocID="{381E4B25-BC6D-4C9B-9219-DA1AD10E2C23}" presName="nodeFollowingNodes" presStyleLbl="node1" presStyleIdx="3" presStyleCnt="7" custScaleX="135000" custScaleY="148355" custRadScaleRad="105266" custRadScaleInc="-19373">
        <dgm:presLayoutVars>
          <dgm:bulletEnabled val="1"/>
        </dgm:presLayoutVars>
      </dgm:prSet>
      <dgm:spPr/>
    </dgm:pt>
    <dgm:pt modelId="{FAECF3F8-CF8E-4C78-B53D-C0DA38206FBC}" type="pres">
      <dgm:prSet presAssocID="{50E82BCC-FF2E-4AE0-B29D-6B2C8AB3BA9D}" presName="nodeFollowingNodes" presStyleLbl="node1" presStyleIdx="4" presStyleCnt="7" custScaleX="113518" custScaleY="154874">
        <dgm:presLayoutVars>
          <dgm:bulletEnabled val="1"/>
        </dgm:presLayoutVars>
      </dgm:prSet>
      <dgm:spPr/>
    </dgm:pt>
    <dgm:pt modelId="{B944E13C-696D-488B-A1F9-D398E5649A1F}" type="pres">
      <dgm:prSet presAssocID="{EF503579-F848-45F0-B3E8-8EE5A65BC3F2}" presName="nodeFollowingNodes" presStyleLbl="node1" presStyleIdx="5" presStyleCnt="7" custScaleX="113518" custScaleY="154874" custRadScaleRad="116821" custRadScaleInc="-3848">
        <dgm:presLayoutVars>
          <dgm:bulletEnabled val="1"/>
        </dgm:presLayoutVars>
      </dgm:prSet>
      <dgm:spPr/>
    </dgm:pt>
    <dgm:pt modelId="{C033A31D-0F83-4C87-861F-8B0549974044}" type="pres">
      <dgm:prSet presAssocID="{EC381D43-C11F-4D51-ACD8-C8B7EF1C3F3D}" presName="nodeFollowingNodes" presStyleLbl="node1" presStyleIdx="6" presStyleCnt="7" custScaleX="113518" custScaleY="154874" custRadScaleRad="102105" custRadScaleInc="-23735">
        <dgm:presLayoutVars>
          <dgm:bulletEnabled val="1"/>
        </dgm:presLayoutVars>
      </dgm:prSet>
      <dgm:spPr/>
    </dgm:pt>
  </dgm:ptLst>
  <dgm:cxnLst>
    <dgm:cxn modelId="{8763B70E-9405-4288-BB55-51396EBD18C4}" srcId="{E53F4ECA-01D6-41D6-999C-BD1B7F5912A8}" destId="{EC381D43-C11F-4D51-ACD8-C8B7EF1C3F3D}" srcOrd="6" destOrd="0" parTransId="{9904C444-D2EF-4F82-B634-61CA9C39AE1A}" sibTransId="{7A75BEF8-37FD-4DE8-B654-421A08FF6A19}"/>
    <dgm:cxn modelId="{B359DE18-1646-4560-8392-EDF9E38F2741}" type="presOf" srcId="{50E82BCC-FF2E-4AE0-B29D-6B2C8AB3BA9D}" destId="{FAECF3F8-CF8E-4C78-B53D-C0DA38206FBC}" srcOrd="0" destOrd="0" presId="urn:microsoft.com/office/officeart/2005/8/layout/cycle3"/>
    <dgm:cxn modelId="{099B1061-8FAE-4BBA-B762-3E53C2024503}" type="presOf" srcId="{EC381D43-C11F-4D51-ACD8-C8B7EF1C3F3D}" destId="{C033A31D-0F83-4C87-861F-8B0549974044}" srcOrd="0" destOrd="0" presId="urn:microsoft.com/office/officeart/2005/8/layout/cycle3"/>
    <dgm:cxn modelId="{04897F4A-FB5B-4E21-850C-532552E29F2B}" type="presOf" srcId="{0E41BDB4-2DA5-4302-A6DA-0FD46A23D3BD}" destId="{5FCACFA1-B387-43BA-A170-C26FAD4B2A43}" srcOrd="0" destOrd="0" presId="urn:microsoft.com/office/officeart/2005/8/layout/cycle3"/>
    <dgm:cxn modelId="{BC14D77E-0731-4261-850F-07D2FA85D635}" type="presOf" srcId="{EF503579-F848-45F0-B3E8-8EE5A65BC3F2}" destId="{B944E13C-696D-488B-A1F9-D398E5649A1F}" srcOrd="0" destOrd="0" presId="urn:microsoft.com/office/officeart/2005/8/layout/cycle3"/>
    <dgm:cxn modelId="{E3697D81-C401-42C3-B021-1730A7079A31}" type="presOf" srcId="{B07029A7-A283-45D1-945E-3895250FE437}" destId="{E65950B8-558F-4B64-B6AC-4E716869A4F4}" srcOrd="0" destOrd="0" presId="urn:microsoft.com/office/officeart/2005/8/layout/cycle3"/>
    <dgm:cxn modelId="{BEB78188-0D7B-493D-B8B7-39EF3D748D2C}" srcId="{E53F4ECA-01D6-41D6-999C-BD1B7F5912A8}" destId="{EF503579-F848-45F0-B3E8-8EE5A65BC3F2}" srcOrd="5" destOrd="0" parTransId="{AD077476-646D-45A7-9B46-746AD89FDDD9}" sibTransId="{F86D7A6F-5417-4325-A162-55EB4FFD83D4}"/>
    <dgm:cxn modelId="{9F0CFB8B-A102-40ED-8FA3-50BCF5467A01}" srcId="{E53F4ECA-01D6-41D6-999C-BD1B7F5912A8}" destId="{381E4B25-BC6D-4C9B-9219-DA1AD10E2C23}" srcOrd="3" destOrd="0" parTransId="{FBAFBC47-5C56-46A6-8B3A-C5CBCF4963BB}" sibTransId="{5EB9C405-7545-474B-BA8A-8F6CDF3D7E8E}"/>
    <dgm:cxn modelId="{42B2088D-4B35-4542-A37E-FFE5F1FFD4EA}" srcId="{E53F4ECA-01D6-41D6-999C-BD1B7F5912A8}" destId="{DA8C166F-0151-40A7-93B8-129AC6525460}" srcOrd="2" destOrd="0" parTransId="{FB3A2337-6829-4D7C-BFB4-957B9AADAFD2}" sibTransId="{7DDEF72F-D1A5-44A8-8DCB-229D7AE1B068}"/>
    <dgm:cxn modelId="{39257DA0-AEBF-4CED-87C6-439370C777CA}" type="presOf" srcId="{E53F4ECA-01D6-41D6-999C-BD1B7F5912A8}" destId="{92A02F21-02C2-4A6A-B587-F54DE98E786C}" srcOrd="0" destOrd="0" presId="urn:microsoft.com/office/officeart/2005/8/layout/cycle3"/>
    <dgm:cxn modelId="{14ECDFA3-8F6A-4996-8A3A-2DD9681A51D9}" srcId="{E53F4ECA-01D6-41D6-999C-BD1B7F5912A8}" destId="{50E82BCC-FF2E-4AE0-B29D-6B2C8AB3BA9D}" srcOrd="4" destOrd="0" parTransId="{425EDA5A-73AF-4AC4-AA98-5CBAD3777E35}" sibTransId="{83A9054E-768B-49B3-ACD9-F5350D6AE4CC}"/>
    <dgm:cxn modelId="{90F2C1B9-CA22-438C-B87D-7FF30C35F8DD}" type="presOf" srcId="{DA8C166F-0151-40A7-93B8-129AC6525460}" destId="{C57284B4-D2D0-491E-B97E-EFBC13D70FBB}" srcOrd="0" destOrd="0" presId="urn:microsoft.com/office/officeart/2005/8/layout/cycle3"/>
    <dgm:cxn modelId="{938949BB-4B89-49DC-8ADC-606145480470}" type="presOf" srcId="{477D8D79-0D7E-48CD-AC58-630FB3119814}" destId="{8563B45D-0BC9-48C2-B219-89174F353184}" srcOrd="0" destOrd="0" presId="urn:microsoft.com/office/officeart/2005/8/layout/cycle3"/>
    <dgm:cxn modelId="{F2E8F0BE-2FE5-49FC-AA1B-AD42E047AEDE}" srcId="{E53F4ECA-01D6-41D6-999C-BD1B7F5912A8}" destId="{0E41BDB4-2DA5-4302-A6DA-0FD46A23D3BD}" srcOrd="0" destOrd="0" parTransId="{D26BA135-A189-4F93-9E90-71BC4206D131}" sibTransId="{477D8D79-0D7E-48CD-AC58-630FB3119814}"/>
    <dgm:cxn modelId="{25A9DDBF-B96F-4554-8A19-D03DB46A8C42}" type="presOf" srcId="{381E4B25-BC6D-4C9B-9219-DA1AD10E2C23}" destId="{9CDF50B2-9DB2-4AB7-B433-286ED6B22E62}" srcOrd="0" destOrd="0" presId="urn:microsoft.com/office/officeart/2005/8/layout/cycle3"/>
    <dgm:cxn modelId="{4710A7E4-6387-41D2-801A-0CDFC79CDEE8}" srcId="{E53F4ECA-01D6-41D6-999C-BD1B7F5912A8}" destId="{B07029A7-A283-45D1-945E-3895250FE437}" srcOrd="1" destOrd="0" parTransId="{FE5FEAE7-B58A-476F-AEE4-D5AA29CAC802}" sibTransId="{37562B67-3A4C-4C22-83EF-84AB9D433705}"/>
    <dgm:cxn modelId="{CBEC9443-C9A4-4D0C-AC5A-9B8DAB577593}" type="presParOf" srcId="{92A02F21-02C2-4A6A-B587-F54DE98E786C}" destId="{527679C9-A4D5-4D43-A188-C10BE307E561}" srcOrd="0" destOrd="0" presId="urn:microsoft.com/office/officeart/2005/8/layout/cycle3"/>
    <dgm:cxn modelId="{D2A440F6-5AF5-4440-B8B8-393FB553C224}" type="presParOf" srcId="{527679C9-A4D5-4D43-A188-C10BE307E561}" destId="{5FCACFA1-B387-43BA-A170-C26FAD4B2A43}" srcOrd="0" destOrd="0" presId="urn:microsoft.com/office/officeart/2005/8/layout/cycle3"/>
    <dgm:cxn modelId="{648BF460-BABD-428B-ADB8-09EEC9AACCA3}" type="presParOf" srcId="{527679C9-A4D5-4D43-A188-C10BE307E561}" destId="{8563B45D-0BC9-48C2-B219-89174F353184}" srcOrd="1" destOrd="0" presId="urn:microsoft.com/office/officeart/2005/8/layout/cycle3"/>
    <dgm:cxn modelId="{61FDF302-AECC-47DA-80CF-DFB2F5271382}" type="presParOf" srcId="{527679C9-A4D5-4D43-A188-C10BE307E561}" destId="{E65950B8-558F-4B64-B6AC-4E716869A4F4}" srcOrd="2" destOrd="0" presId="urn:microsoft.com/office/officeart/2005/8/layout/cycle3"/>
    <dgm:cxn modelId="{4191465E-C2A7-49A2-9072-5A57A0D1B5E0}" type="presParOf" srcId="{527679C9-A4D5-4D43-A188-C10BE307E561}" destId="{C57284B4-D2D0-491E-B97E-EFBC13D70FBB}" srcOrd="3" destOrd="0" presId="urn:microsoft.com/office/officeart/2005/8/layout/cycle3"/>
    <dgm:cxn modelId="{BEAA4A04-0510-46D5-92F6-60DB5B21DF56}" type="presParOf" srcId="{527679C9-A4D5-4D43-A188-C10BE307E561}" destId="{9CDF50B2-9DB2-4AB7-B433-286ED6B22E62}" srcOrd="4" destOrd="0" presId="urn:microsoft.com/office/officeart/2005/8/layout/cycle3"/>
    <dgm:cxn modelId="{B992A98A-F2E9-4F79-AC54-98EAE51215E6}" type="presParOf" srcId="{527679C9-A4D5-4D43-A188-C10BE307E561}" destId="{FAECF3F8-CF8E-4C78-B53D-C0DA38206FBC}" srcOrd="5" destOrd="0" presId="urn:microsoft.com/office/officeart/2005/8/layout/cycle3"/>
    <dgm:cxn modelId="{3773485D-947A-4F71-86F0-825718231944}" type="presParOf" srcId="{527679C9-A4D5-4D43-A188-C10BE307E561}" destId="{B944E13C-696D-488B-A1F9-D398E5649A1F}" srcOrd="6" destOrd="0" presId="urn:microsoft.com/office/officeart/2005/8/layout/cycle3"/>
    <dgm:cxn modelId="{EEBE1EFD-D737-44CA-AF2D-1824E8F85505}" type="presParOf" srcId="{527679C9-A4D5-4D43-A188-C10BE307E561}" destId="{C033A31D-0F83-4C87-861F-8B0549974044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3F4ECA-01D6-41D6-999C-BD1B7F5912A8}" type="doc">
      <dgm:prSet loTypeId="urn:microsoft.com/office/officeart/2005/8/layout/cycle3" loCatId="cycle" qsTypeId="urn:microsoft.com/office/officeart/2005/8/quickstyle/3d3" qsCatId="3D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0E41BDB4-2DA5-4302-A6DA-0FD46A23D3BD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rgbClr val="FFFF00"/>
          </a:solidFill>
        </a:ln>
        <a:effectLst>
          <a:softEdge rad="127000"/>
        </a:effectLst>
      </dgm:spPr>
      <dgm:t>
        <a:bodyPr/>
        <a:lstStyle/>
        <a:p>
          <a:r>
            <a:rPr lang="en-GB" sz="2000" b="1" dirty="0">
              <a:latin typeface="Myriad Pro" panose="020B0503030403020204" pitchFamily="34" charset="0"/>
              <a:cs typeface="Arial" panose="020B0604020202020204" pitchFamily="34" charset="0"/>
            </a:rPr>
            <a:t>National economy support policy</a:t>
          </a:r>
          <a:endParaRPr lang="cs-CZ" sz="2000" b="1" dirty="0">
            <a:latin typeface="Myriad Pro" panose="020B0503030403020204" pitchFamily="34" charset="0"/>
            <a:cs typeface="Arial" panose="020B0604020202020204" pitchFamily="34" charset="0"/>
          </a:endParaRPr>
        </a:p>
      </dgm:t>
    </dgm:pt>
    <dgm:pt modelId="{D26BA135-A189-4F93-9E90-71BC4206D131}" type="parTrans" cxnId="{F2E8F0BE-2FE5-49FC-AA1B-AD42E047AEDE}">
      <dgm:prSet/>
      <dgm:spPr/>
      <dgm:t>
        <a:bodyPr/>
        <a:lstStyle/>
        <a:p>
          <a:endParaRPr lang="cs-CZ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7D8D79-0D7E-48CD-AC58-630FB3119814}" type="sibTrans" cxnId="{F2E8F0BE-2FE5-49FC-AA1B-AD42E047AEDE}">
      <dgm:prSet/>
      <dgm:spPr>
        <a:gradFill rotWithShape="0">
          <a:gsLst>
            <a:gs pos="0">
              <a:srgbClr val="FF0000"/>
            </a:gs>
            <a:gs pos="100000">
              <a:srgbClr val="C00000"/>
            </a:gs>
          </a:gsLst>
          <a:lin ang="5400000" scaled="1"/>
        </a:gradFill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cs-CZ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F3E657-800F-47BD-AE76-B96A2290F8D2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noFill/>
        </a:ln>
        <a:effectLst>
          <a:softEdge rad="127000"/>
        </a:effectLst>
      </dgm:spPr>
      <dgm:t>
        <a:bodyPr/>
        <a:lstStyle/>
        <a:p>
          <a:r>
            <a:rPr lang="en-GB" sz="2000" b="1" dirty="0">
              <a:latin typeface="Myriad Pro" panose="020B0503030403020204" pitchFamily="34" charset="0"/>
              <a:cs typeface="Arial" panose="020B0604020202020204" pitchFamily="34" charset="0"/>
            </a:rPr>
            <a:t>Support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of</a:t>
          </a:r>
          <a:r>
            <a:rPr lang="en-GB" sz="2000" b="1" dirty="0">
              <a:latin typeface="Myriad Pro" panose="020B0503030403020204" pitchFamily="34" charset="0"/>
              <a:cs typeface="Arial" panose="020B0604020202020204" pitchFamily="34" charset="0"/>
            </a:rPr>
            <a:t> technological advancement</a:t>
          </a:r>
          <a:endParaRPr lang="cs-CZ" sz="2000" b="1" dirty="0">
            <a:latin typeface="Myriad Pro" panose="020B0503030403020204" pitchFamily="34" charset="0"/>
            <a:cs typeface="Arial" panose="020B0604020202020204" pitchFamily="34" charset="0"/>
          </a:endParaRPr>
        </a:p>
      </dgm:t>
    </dgm:pt>
    <dgm:pt modelId="{E7B9F359-A2B6-4C77-9BA8-9B475FB3E66D}" type="parTrans" cxnId="{E351298B-4E12-4AC3-8637-A41D7A324533}">
      <dgm:prSet/>
      <dgm:spPr/>
      <dgm:t>
        <a:bodyPr/>
        <a:lstStyle/>
        <a:p>
          <a:endParaRPr lang="cs-CZ" sz="1200"/>
        </a:p>
      </dgm:t>
    </dgm:pt>
    <dgm:pt modelId="{3E8FDD79-CF63-4651-9EBE-4DB8FCA98B5F}" type="sibTrans" cxnId="{E351298B-4E12-4AC3-8637-A41D7A324533}">
      <dgm:prSet/>
      <dgm:spPr/>
      <dgm:t>
        <a:bodyPr/>
        <a:lstStyle/>
        <a:p>
          <a:endParaRPr lang="cs-CZ" sz="1200"/>
        </a:p>
      </dgm:t>
    </dgm:pt>
    <dgm:pt modelId="{8A44B0F0-E175-494B-B191-64FEF39950C1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noFill/>
        </a:ln>
        <a:effectLst>
          <a:softEdge rad="127000"/>
        </a:effectLst>
      </dgm:spPr>
      <dgm:t>
        <a:bodyPr/>
        <a:lstStyle/>
        <a:p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Higher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aggregate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labour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productivity</a:t>
          </a:r>
          <a:endParaRPr lang="cs-CZ" sz="2000" b="1" dirty="0">
            <a:latin typeface="Myriad Pro" panose="020B0503030403020204" pitchFamily="34" charset="0"/>
            <a:cs typeface="Arial" panose="020B0604020202020204" pitchFamily="34" charset="0"/>
          </a:endParaRPr>
        </a:p>
      </dgm:t>
    </dgm:pt>
    <dgm:pt modelId="{0D2995B9-9CF4-4EB2-B52C-A6FF12C9DF6F}" type="parTrans" cxnId="{715DD241-C71A-4177-8583-E9A4E882B191}">
      <dgm:prSet/>
      <dgm:spPr/>
      <dgm:t>
        <a:bodyPr/>
        <a:lstStyle/>
        <a:p>
          <a:endParaRPr lang="cs-CZ" sz="1200"/>
        </a:p>
      </dgm:t>
    </dgm:pt>
    <dgm:pt modelId="{DDEC1DC2-F095-4F7F-80BB-C3E6DE35809F}" type="sibTrans" cxnId="{715DD241-C71A-4177-8583-E9A4E882B191}">
      <dgm:prSet/>
      <dgm:spPr/>
      <dgm:t>
        <a:bodyPr/>
        <a:lstStyle/>
        <a:p>
          <a:endParaRPr lang="cs-CZ" sz="1200"/>
        </a:p>
      </dgm:t>
    </dgm:pt>
    <dgm:pt modelId="{C2988159-3E7E-440E-8AC5-9DB8B47802FA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noFill/>
        </a:ln>
        <a:effectLst>
          <a:softEdge rad="127000"/>
        </a:effectLst>
      </dgm:spPr>
      <dgm:t>
        <a:bodyPr/>
        <a:lstStyle/>
        <a:p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H</a:t>
          </a:r>
          <a:r>
            <a:rPr lang="en-GB" sz="2000" b="1" dirty="0" err="1">
              <a:latin typeface="Myriad Pro" panose="020B0503030403020204" pitchFamily="34" charset="0"/>
              <a:cs typeface="Arial" panose="020B0604020202020204" pitchFamily="34" charset="0"/>
            </a:rPr>
            <a:t>igher</a:t>
          </a:r>
          <a:r>
            <a:rPr lang="en-GB" sz="2000" b="1" dirty="0">
              <a:latin typeface="Myriad Pro" panose="020B0503030403020204" pitchFamily="34" charset="0"/>
              <a:cs typeface="Arial" panose="020B0604020202020204" pitchFamily="34" charset="0"/>
            </a:rPr>
            <a:t> processing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tiers</a:t>
          </a:r>
          <a:r>
            <a:rPr lang="en-GB" sz="2000" b="1" dirty="0">
              <a:latin typeface="Myriad Pro" panose="020B0503030403020204" pitchFamily="34" charset="0"/>
              <a:cs typeface="Arial" panose="020B0604020202020204" pitchFamily="34" charset="0"/>
            </a:rPr>
            <a:t> enhancing production finality</a:t>
          </a:r>
          <a:endParaRPr lang="cs-CZ" sz="2000" b="1" dirty="0">
            <a:latin typeface="Myriad Pro" panose="020B0503030403020204" pitchFamily="34" charset="0"/>
            <a:cs typeface="Arial" panose="020B0604020202020204" pitchFamily="34" charset="0"/>
          </a:endParaRPr>
        </a:p>
      </dgm:t>
    </dgm:pt>
    <dgm:pt modelId="{DCD96DAF-E4AF-4EAE-A065-20D81CCD64E1}" type="parTrans" cxnId="{F731CBA6-438D-47AB-B066-784F84EC25E7}">
      <dgm:prSet/>
      <dgm:spPr/>
      <dgm:t>
        <a:bodyPr/>
        <a:lstStyle/>
        <a:p>
          <a:endParaRPr lang="cs-CZ" sz="1200"/>
        </a:p>
      </dgm:t>
    </dgm:pt>
    <dgm:pt modelId="{A9229AE4-E0BF-45A6-9347-8789249DA79A}" type="sibTrans" cxnId="{F731CBA6-438D-47AB-B066-784F84EC25E7}">
      <dgm:prSet/>
      <dgm:spPr/>
      <dgm:t>
        <a:bodyPr/>
        <a:lstStyle/>
        <a:p>
          <a:endParaRPr lang="cs-CZ" sz="1200"/>
        </a:p>
      </dgm:t>
    </dgm:pt>
    <dgm:pt modelId="{9CA5723F-2D6A-422E-AB96-4A020AD2CD2D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noFill/>
        </a:ln>
        <a:effectLst>
          <a:softEdge rad="127000"/>
        </a:effectLst>
      </dgm:spPr>
      <dgm:t>
        <a:bodyPr/>
        <a:lstStyle/>
        <a:p>
          <a:r>
            <a:rPr lang="en-GB" sz="2000" b="1" dirty="0">
              <a:latin typeface="Myriad Pro" panose="020B0503030403020204" pitchFamily="34" charset="0"/>
              <a:cs typeface="Arial" panose="020B0604020202020204" pitchFamily="34" charset="0"/>
            </a:rPr>
            <a:t>Dynamic growth in product valuation (economy as a price 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maker</a:t>
          </a:r>
          <a:r>
            <a:rPr lang="en-GB" sz="2000" b="1" dirty="0">
              <a:latin typeface="Myriad Pro" panose="020B0503030403020204" pitchFamily="34" charset="0"/>
              <a:cs typeface="Arial" panose="020B0604020202020204" pitchFamily="34" charset="0"/>
            </a:rPr>
            <a:t>)</a:t>
          </a:r>
          <a:endParaRPr lang="cs-CZ" sz="2000" b="1" dirty="0">
            <a:latin typeface="Myriad Pro" panose="020B0503030403020204" pitchFamily="34" charset="0"/>
            <a:cs typeface="Arial" panose="020B0604020202020204" pitchFamily="34" charset="0"/>
          </a:endParaRPr>
        </a:p>
      </dgm:t>
    </dgm:pt>
    <dgm:pt modelId="{67521A90-EA60-4A95-B6B1-3D0314C1624E}" type="parTrans" cxnId="{B4FDA530-F756-4F7C-A246-F51F48FD2E3F}">
      <dgm:prSet/>
      <dgm:spPr/>
      <dgm:t>
        <a:bodyPr/>
        <a:lstStyle/>
        <a:p>
          <a:endParaRPr lang="cs-CZ" sz="1200"/>
        </a:p>
      </dgm:t>
    </dgm:pt>
    <dgm:pt modelId="{83C49FD7-6E86-4B67-8392-4AB30AD88FAF}" type="sibTrans" cxnId="{B4FDA530-F756-4F7C-A246-F51F48FD2E3F}">
      <dgm:prSet/>
      <dgm:spPr/>
      <dgm:t>
        <a:bodyPr/>
        <a:lstStyle/>
        <a:p>
          <a:endParaRPr lang="cs-CZ" sz="1200"/>
        </a:p>
      </dgm:t>
    </dgm:pt>
    <dgm:pt modelId="{F6D91824-8BC6-42D6-8CD1-95243C597A75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noFill/>
        </a:ln>
        <a:effectLst>
          <a:softEdge rad="127000"/>
        </a:effectLst>
      </dgm:spPr>
      <dgm:t>
        <a:bodyPr/>
        <a:lstStyle/>
        <a:p>
          <a:r>
            <a:rPr lang="en-GB" sz="2000" b="1" dirty="0">
              <a:latin typeface="Myriad Pro" panose="020B0503030403020204" pitchFamily="34" charset="0"/>
              <a:cs typeface="Arial" panose="020B0604020202020204" pitchFamily="34" charset="0"/>
            </a:rPr>
            <a:t>Higher value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en-GB" sz="2000" b="1" dirty="0">
              <a:latin typeface="Myriad Pro" panose="020B0503030403020204" pitchFamily="34" charset="0"/>
              <a:cs typeface="Arial" panose="020B0604020202020204" pitchFamily="34" charset="0"/>
            </a:rPr>
            <a:t>added</a:t>
          </a:r>
          <a:endParaRPr lang="cs-CZ" sz="2000" b="1" dirty="0">
            <a:latin typeface="Myriad Pro" panose="020B0503030403020204" pitchFamily="34" charset="0"/>
            <a:cs typeface="Arial" panose="020B0604020202020204" pitchFamily="34" charset="0"/>
          </a:endParaRPr>
        </a:p>
      </dgm:t>
    </dgm:pt>
    <dgm:pt modelId="{EDE6E0C7-01AD-47A3-B13C-90BCA8FFCDEE}" type="parTrans" cxnId="{6FC93DF4-5E82-465E-9019-9A2246F76DEA}">
      <dgm:prSet/>
      <dgm:spPr/>
      <dgm:t>
        <a:bodyPr/>
        <a:lstStyle/>
        <a:p>
          <a:endParaRPr lang="cs-CZ" sz="1200"/>
        </a:p>
      </dgm:t>
    </dgm:pt>
    <dgm:pt modelId="{C9F73F9F-7DDB-4707-BA42-B0949611F41E}" type="sibTrans" cxnId="{6FC93DF4-5E82-465E-9019-9A2246F76DEA}">
      <dgm:prSet/>
      <dgm:spPr/>
      <dgm:t>
        <a:bodyPr/>
        <a:lstStyle/>
        <a:p>
          <a:endParaRPr lang="cs-CZ" sz="1200"/>
        </a:p>
      </dgm:t>
    </dgm:pt>
    <dgm:pt modelId="{A68A11CE-FBA9-463E-8415-7168B924929C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noFill/>
        </a:ln>
        <a:effectLst>
          <a:softEdge rad="127000"/>
        </a:effectLst>
      </dgm:spPr>
      <dgm:t>
        <a:bodyPr/>
        <a:lstStyle/>
        <a:p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Higher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wages</a:t>
          </a:r>
          <a:endParaRPr lang="cs-CZ" sz="2000" b="1" dirty="0">
            <a:latin typeface="Myriad Pro" panose="020B0503030403020204" pitchFamily="34" charset="0"/>
            <a:cs typeface="Arial" panose="020B0604020202020204" pitchFamily="34" charset="0"/>
          </a:endParaRPr>
        </a:p>
      </dgm:t>
    </dgm:pt>
    <dgm:pt modelId="{978075F5-1267-4E4F-BCC8-04BC4EDA8A82}" type="parTrans" cxnId="{24CAA0FC-43EF-44AA-8DF4-325A8D8AF455}">
      <dgm:prSet/>
      <dgm:spPr/>
      <dgm:t>
        <a:bodyPr/>
        <a:lstStyle/>
        <a:p>
          <a:endParaRPr lang="cs-CZ" sz="1200"/>
        </a:p>
      </dgm:t>
    </dgm:pt>
    <dgm:pt modelId="{2D667A74-9644-4107-BC76-962B068ED40F}" type="sibTrans" cxnId="{24CAA0FC-43EF-44AA-8DF4-325A8D8AF455}">
      <dgm:prSet/>
      <dgm:spPr/>
      <dgm:t>
        <a:bodyPr/>
        <a:lstStyle/>
        <a:p>
          <a:endParaRPr lang="cs-CZ" sz="1200"/>
        </a:p>
      </dgm:t>
    </dgm:pt>
    <dgm:pt modelId="{92A02F21-02C2-4A6A-B587-F54DE98E786C}" type="pres">
      <dgm:prSet presAssocID="{E53F4ECA-01D6-41D6-999C-BD1B7F5912A8}" presName="Name0" presStyleCnt="0">
        <dgm:presLayoutVars>
          <dgm:dir/>
          <dgm:resizeHandles val="exact"/>
        </dgm:presLayoutVars>
      </dgm:prSet>
      <dgm:spPr/>
    </dgm:pt>
    <dgm:pt modelId="{527679C9-A4D5-4D43-A188-C10BE307E561}" type="pres">
      <dgm:prSet presAssocID="{E53F4ECA-01D6-41D6-999C-BD1B7F5912A8}" presName="cycle" presStyleCnt="0"/>
      <dgm:spPr/>
    </dgm:pt>
    <dgm:pt modelId="{5FCACFA1-B387-43BA-A170-C26FAD4B2A43}" type="pres">
      <dgm:prSet presAssocID="{0E41BDB4-2DA5-4302-A6DA-0FD46A23D3BD}" presName="nodeFirstNode" presStyleLbl="node1" presStyleIdx="0" presStyleCnt="7" custScaleX="148955" custScaleY="164504" custRadScaleRad="97553" custRadScaleInc="-19621">
        <dgm:presLayoutVars>
          <dgm:bulletEnabled val="1"/>
        </dgm:presLayoutVars>
      </dgm:prSet>
      <dgm:spPr/>
    </dgm:pt>
    <dgm:pt modelId="{8563B45D-0BC9-48C2-B219-89174F353184}" type="pres">
      <dgm:prSet presAssocID="{477D8D79-0D7E-48CD-AC58-630FB3119814}" presName="sibTransFirstNode" presStyleLbl="bgShp" presStyleIdx="0" presStyleCnt="1" custAng="231065"/>
      <dgm:spPr/>
    </dgm:pt>
    <dgm:pt modelId="{C5BAAF66-3231-4619-8999-8332129C3115}" type="pres">
      <dgm:prSet presAssocID="{BAF3E657-800F-47BD-AE76-B96A2290F8D2}" presName="nodeFollowingNodes" presStyleLbl="node1" presStyleIdx="1" presStyleCnt="7" custScaleX="133171" custScaleY="135199" custRadScaleRad="100139" custRadScaleInc="20556">
        <dgm:presLayoutVars>
          <dgm:bulletEnabled val="1"/>
        </dgm:presLayoutVars>
      </dgm:prSet>
      <dgm:spPr/>
    </dgm:pt>
    <dgm:pt modelId="{D9ED8311-00E7-4355-BBFC-6ECFED5A6F27}" type="pres">
      <dgm:prSet presAssocID="{C2988159-3E7E-440E-8AC5-9DB8B47802FA}" presName="nodeFollowingNodes" presStyleLbl="node1" presStyleIdx="2" presStyleCnt="7" custScaleX="169286" custScaleY="135199" custRadScaleRad="122833" custRadScaleInc="-10375">
        <dgm:presLayoutVars>
          <dgm:bulletEnabled val="1"/>
        </dgm:presLayoutVars>
      </dgm:prSet>
      <dgm:spPr/>
    </dgm:pt>
    <dgm:pt modelId="{61E93006-1EB4-4ED7-B956-83FA5A55BDCD}" type="pres">
      <dgm:prSet presAssocID="{9CA5723F-2D6A-422E-AB96-4A020AD2CD2D}" presName="nodeFollowingNodes" presStyleLbl="node1" presStyleIdx="3" presStyleCnt="7" custScaleX="182906" custScaleY="135199" custRadScaleRad="113759" custRadScaleInc="-35274">
        <dgm:presLayoutVars>
          <dgm:bulletEnabled val="1"/>
        </dgm:presLayoutVars>
      </dgm:prSet>
      <dgm:spPr/>
    </dgm:pt>
    <dgm:pt modelId="{21BCE263-DBFD-4CA5-A2A0-EB95EA6B6C3C}" type="pres">
      <dgm:prSet presAssocID="{F6D91824-8BC6-42D6-8CD1-95243C597A75}" presName="nodeFollowingNodes" presStyleLbl="node1" presStyleIdx="4" presStyleCnt="7" custScaleX="133171" custScaleY="135199" custRadScaleRad="113450" custRadScaleInc="26022">
        <dgm:presLayoutVars>
          <dgm:bulletEnabled val="1"/>
        </dgm:presLayoutVars>
      </dgm:prSet>
      <dgm:spPr/>
    </dgm:pt>
    <dgm:pt modelId="{244E5BA7-AF8F-4D4E-A5A1-9EA6D8ECD93A}" type="pres">
      <dgm:prSet presAssocID="{8A44B0F0-E175-494B-B191-64FEF39950C1}" presName="nodeFollowingNodes" presStyleLbl="node1" presStyleIdx="5" presStyleCnt="7" custScaleX="133171" custScaleY="135199" custRadScaleRad="128595" custRadScaleInc="-3742">
        <dgm:presLayoutVars>
          <dgm:bulletEnabled val="1"/>
        </dgm:presLayoutVars>
      </dgm:prSet>
      <dgm:spPr/>
    </dgm:pt>
    <dgm:pt modelId="{8DF97522-FB7B-4A58-86F1-1F2CCD2D7735}" type="pres">
      <dgm:prSet presAssocID="{A68A11CE-FBA9-463E-8415-7168B924929C}" presName="nodeFollowingNodes" presStyleLbl="node1" presStyleIdx="6" presStyleCnt="7" custScaleX="133171" custScaleY="135199" custRadScaleRad="129134" custRadScaleInc="-42890">
        <dgm:presLayoutVars>
          <dgm:bulletEnabled val="1"/>
        </dgm:presLayoutVars>
      </dgm:prSet>
      <dgm:spPr/>
    </dgm:pt>
  </dgm:ptLst>
  <dgm:cxnLst>
    <dgm:cxn modelId="{84E42D04-7949-484F-807C-C9DA394DA74C}" type="presOf" srcId="{9CA5723F-2D6A-422E-AB96-4A020AD2CD2D}" destId="{61E93006-1EB4-4ED7-B956-83FA5A55BDCD}" srcOrd="0" destOrd="0" presId="urn:microsoft.com/office/officeart/2005/8/layout/cycle3"/>
    <dgm:cxn modelId="{13132C12-D91F-4CC3-B47D-72C95DBE40EC}" type="presOf" srcId="{A68A11CE-FBA9-463E-8415-7168B924929C}" destId="{8DF97522-FB7B-4A58-86F1-1F2CCD2D7735}" srcOrd="0" destOrd="0" presId="urn:microsoft.com/office/officeart/2005/8/layout/cycle3"/>
    <dgm:cxn modelId="{B4FDA530-F756-4F7C-A246-F51F48FD2E3F}" srcId="{E53F4ECA-01D6-41D6-999C-BD1B7F5912A8}" destId="{9CA5723F-2D6A-422E-AB96-4A020AD2CD2D}" srcOrd="3" destOrd="0" parTransId="{67521A90-EA60-4A95-B6B1-3D0314C1624E}" sibTransId="{83C49FD7-6E86-4B67-8392-4AB30AD88FAF}"/>
    <dgm:cxn modelId="{715DD241-C71A-4177-8583-E9A4E882B191}" srcId="{E53F4ECA-01D6-41D6-999C-BD1B7F5912A8}" destId="{8A44B0F0-E175-494B-B191-64FEF39950C1}" srcOrd="5" destOrd="0" parTransId="{0D2995B9-9CF4-4EB2-B52C-A6FF12C9DF6F}" sibTransId="{DDEC1DC2-F095-4F7F-80BB-C3E6DE35809F}"/>
    <dgm:cxn modelId="{0EEAFA51-8D61-46E6-B2AA-D23D51248899}" type="presOf" srcId="{F6D91824-8BC6-42D6-8CD1-95243C597A75}" destId="{21BCE263-DBFD-4CA5-A2A0-EB95EA6B6C3C}" srcOrd="0" destOrd="0" presId="urn:microsoft.com/office/officeart/2005/8/layout/cycle3"/>
    <dgm:cxn modelId="{EFD39384-47B6-4CC5-A5B9-8E3B52FE93EE}" type="presOf" srcId="{BAF3E657-800F-47BD-AE76-B96A2290F8D2}" destId="{C5BAAF66-3231-4619-8999-8332129C3115}" srcOrd="0" destOrd="0" presId="urn:microsoft.com/office/officeart/2005/8/layout/cycle3"/>
    <dgm:cxn modelId="{E351298B-4E12-4AC3-8637-A41D7A324533}" srcId="{E53F4ECA-01D6-41D6-999C-BD1B7F5912A8}" destId="{BAF3E657-800F-47BD-AE76-B96A2290F8D2}" srcOrd="1" destOrd="0" parTransId="{E7B9F359-A2B6-4C77-9BA8-9B475FB3E66D}" sibTransId="{3E8FDD79-CF63-4651-9EBE-4DB8FCA98B5F}"/>
    <dgm:cxn modelId="{DD6CF1A5-0F76-4361-87F1-93F2944FD680}" type="presOf" srcId="{C2988159-3E7E-440E-8AC5-9DB8B47802FA}" destId="{D9ED8311-00E7-4355-BBFC-6ECFED5A6F27}" srcOrd="0" destOrd="0" presId="urn:microsoft.com/office/officeart/2005/8/layout/cycle3"/>
    <dgm:cxn modelId="{F731CBA6-438D-47AB-B066-784F84EC25E7}" srcId="{E53F4ECA-01D6-41D6-999C-BD1B7F5912A8}" destId="{C2988159-3E7E-440E-8AC5-9DB8B47802FA}" srcOrd="2" destOrd="0" parTransId="{DCD96DAF-E4AF-4EAE-A065-20D81CCD64E1}" sibTransId="{A9229AE4-E0BF-45A6-9347-8789249DA79A}"/>
    <dgm:cxn modelId="{BF3BF5A8-36D6-4C14-882F-B4416F3DD9A1}" type="presOf" srcId="{E53F4ECA-01D6-41D6-999C-BD1B7F5912A8}" destId="{92A02F21-02C2-4A6A-B587-F54DE98E786C}" srcOrd="0" destOrd="0" presId="urn:microsoft.com/office/officeart/2005/8/layout/cycle3"/>
    <dgm:cxn modelId="{F2E8F0BE-2FE5-49FC-AA1B-AD42E047AEDE}" srcId="{E53F4ECA-01D6-41D6-999C-BD1B7F5912A8}" destId="{0E41BDB4-2DA5-4302-A6DA-0FD46A23D3BD}" srcOrd="0" destOrd="0" parTransId="{D26BA135-A189-4F93-9E90-71BC4206D131}" sibTransId="{477D8D79-0D7E-48CD-AC58-630FB3119814}"/>
    <dgm:cxn modelId="{6B0158C8-3D0B-47A6-A427-D3CD501CA311}" type="presOf" srcId="{8A44B0F0-E175-494B-B191-64FEF39950C1}" destId="{244E5BA7-AF8F-4D4E-A5A1-9EA6D8ECD93A}" srcOrd="0" destOrd="0" presId="urn:microsoft.com/office/officeart/2005/8/layout/cycle3"/>
    <dgm:cxn modelId="{30D9F8D6-49C8-4E3E-8830-6929978D8CA2}" type="presOf" srcId="{477D8D79-0D7E-48CD-AC58-630FB3119814}" destId="{8563B45D-0BC9-48C2-B219-89174F353184}" srcOrd="0" destOrd="0" presId="urn:microsoft.com/office/officeart/2005/8/layout/cycle3"/>
    <dgm:cxn modelId="{6FC93DF4-5E82-465E-9019-9A2246F76DEA}" srcId="{E53F4ECA-01D6-41D6-999C-BD1B7F5912A8}" destId="{F6D91824-8BC6-42D6-8CD1-95243C597A75}" srcOrd="4" destOrd="0" parTransId="{EDE6E0C7-01AD-47A3-B13C-90BCA8FFCDEE}" sibTransId="{C9F73F9F-7DDB-4707-BA42-B0949611F41E}"/>
    <dgm:cxn modelId="{3E94C6F5-F79B-4FFD-98FA-4063A1C73BAE}" type="presOf" srcId="{0E41BDB4-2DA5-4302-A6DA-0FD46A23D3BD}" destId="{5FCACFA1-B387-43BA-A170-C26FAD4B2A43}" srcOrd="0" destOrd="0" presId="urn:microsoft.com/office/officeart/2005/8/layout/cycle3"/>
    <dgm:cxn modelId="{24CAA0FC-43EF-44AA-8DF4-325A8D8AF455}" srcId="{E53F4ECA-01D6-41D6-999C-BD1B7F5912A8}" destId="{A68A11CE-FBA9-463E-8415-7168B924929C}" srcOrd="6" destOrd="0" parTransId="{978075F5-1267-4E4F-BCC8-04BC4EDA8A82}" sibTransId="{2D667A74-9644-4107-BC76-962B068ED40F}"/>
    <dgm:cxn modelId="{6DC65308-C3BA-404B-9629-8896A184C00C}" type="presParOf" srcId="{92A02F21-02C2-4A6A-B587-F54DE98E786C}" destId="{527679C9-A4D5-4D43-A188-C10BE307E561}" srcOrd="0" destOrd="0" presId="urn:microsoft.com/office/officeart/2005/8/layout/cycle3"/>
    <dgm:cxn modelId="{C2F18AEE-79B6-4E47-8072-4E7399216EA9}" type="presParOf" srcId="{527679C9-A4D5-4D43-A188-C10BE307E561}" destId="{5FCACFA1-B387-43BA-A170-C26FAD4B2A43}" srcOrd="0" destOrd="0" presId="urn:microsoft.com/office/officeart/2005/8/layout/cycle3"/>
    <dgm:cxn modelId="{F5DCDC3A-C642-45FD-BF0A-35BCBF2C0CCD}" type="presParOf" srcId="{527679C9-A4D5-4D43-A188-C10BE307E561}" destId="{8563B45D-0BC9-48C2-B219-89174F353184}" srcOrd="1" destOrd="0" presId="urn:microsoft.com/office/officeart/2005/8/layout/cycle3"/>
    <dgm:cxn modelId="{918826EE-5613-4E98-AE35-4721CA58FF35}" type="presParOf" srcId="{527679C9-A4D5-4D43-A188-C10BE307E561}" destId="{C5BAAF66-3231-4619-8999-8332129C3115}" srcOrd="2" destOrd="0" presId="urn:microsoft.com/office/officeart/2005/8/layout/cycle3"/>
    <dgm:cxn modelId="{92CE90CC-7236-420B-B40B-D8AA1ED2F045}" type="presParOf" srcId="{527679C9-A4D5-4D43-A188-C10BE307E561}" destId="{D9ED8311-00E7-4355-BBFC-6ECFED5A6F27}" srcOrd="3" destOrd="0" presId="urn:microsoft.com/office/officeart/2005/8/layout/cycle3"/>
    <dgm:cxn modelId="{5A51A8E3-7D53-4A5A-A815-234480219B6E}" type="presParOf" srcId="{527679C9-A4D5-4D43-A188-C10BE307E561}" destId="{61E93006-1EB4-4ED7-B956-83FA5A55BDCD}" srcOrd="4" destOrd="0" presId="urn:microsoft.com/office/officeart/2005/8/layout/cycle3"/>
    <dgm:cxn modelId="{CEF0249E-5E95-4E97-8950-67997675AB5A}" type="presParOf" srcId="{527679C9-A4D5-4D43-A188-C10BE307E561}" destId="{21BCE263-DBFD-4CA5-A2A0-EB95EA6B6C3C}" srcOrd="5" destOrd="0" presId="urn:microsoft.com/office/officeart/2005/8/layout/cycle3"/>
    <dgm:cxn modelId="{3F16F3E0-4BB9-4C04-9132-1D716CA69726}" type="presParOf" srcId="{527679C9-A4D5-4D43-A188-C10BE307E561}" destId="{244E5BA7-AF8F-4D4E-A5A1-9EA6D8ECD93A}" srcOrd="6" destOrd="0" presId="urn:microsoft.com/office/officeart/2005/8/layout/cycle3"/>
    <dgm:cxn modelId="{F76D99B6-61DF-4023-95F9-073A8E445DB4}" type="presParOf" srcId="{527679C9-A4D5-4D43-A188-C10BE307E561}" destId="{8DF97522-FB7B-4A58-86F1-1F2CCD2D7735}" srcOrd="7" destOrd="0" presId="urn:microsoft.com/office/officeart/2005/8/layout/cycle3"/>
  </dgm:cxnLst>
  <dgm:bg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63B45D-0BC9-48C2-B219-89174F353184}">
      <dsp:nvSpPr>
        <dsp:cNvPr id="0" name=""/>
        <dsp:cNvSpPr/>
      </dsp:nvSpPr>
      <dsp:spPr>
        <a:xfrm>
          <a:off x="1391395" y="-73905"/>
          <a:ext cx="6196195" cy="6196195"/>
        </a:xfrm>
        <a:prstGeom prst="circularArrow">
          <a:avLst>
            <a:gd name="adj1" fmla="val 5544"/>
            <a:gd name="adj2" fmla="val 330680"/>
            <a:gd name="adj3" fmla="val 14297094"/>
            <a:gd name="adj4" fmla="val 17076279"/>
            <a:gd name="adj5" fmla="val 5757"/>
          </a:avLst>
        </a:prstGeom>
        <a:solidFill>
          <a:schemeClr val="tx1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CACFA1-B387-43BA-A170-C26FAD4B2A43}">
      <dsp:nvSpPr>
        <dsp:cNvPr id="0" name=""/>
        <dsp:cNvSpPr/>
      </dsp:nvSpPr>
      <dsp:spPr>
        <a:xfrm>
          <a:off x="3208086" y="-265310"/>
          <a:ext cx="2225244" cy="1517964"/>
        </a:xfrm>
        <a:prstGeom prst="roundRect">
          <a:avLst/>
        </a:prstGeom>
        <a:solidFill>
          <a:schemeClr val="lt1"/>
        </a:solidFill>
        <a:ln w="12700" cap="flat" cmpd="sng" algn="ctr">
          <a:noFill/>
          <a:prstDash val="solid"/>
          <a:miter lim="800000"/>
        </a:ln>
        <a:effectLst>
          <a:softEdge rad="1270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Policy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of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cheap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labour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and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low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exchange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rate</a:t>
          </a:r>
          <a:endParaRPr lang="cs-CZ" sz="2000" b="1" kern="1200" dirty="0">
            <a:latin typeface="Myriad Pro" panose="020B0503030403020204" pitchFamily="34" charset="0"/>
            <a:cs typeface="Arial" panose="020B0604020202020204" pitchFamily="34" charset="0"/>
          </a:endParaRPr>
        </a:p>
      </dsp:txBody>
      <dsp:txXfrm>
        <a:off x="3282187" y="-191209"/>
        <a:ext cx="2077042" cy="1369762"/>
      </dsp:txXfrm>
    </dsp:sp>
    <dsp:sp modelId="{E65950B8-558F-4B64-B6AC-4E716869A4F4}">
      <dsp:nvSpPr>
        <dsp:cNvPr id="0" name=""/>
        <dsp:cNvSpPr/>
      </dsp:nvSpPr>
      <dsp:spPr>
        <a:xfrm>
          <a:off x="5574036" y="1005454"/>
          <a:ext cx="2716955" cy="1517964"/>
        </a:xfrm>
        <a:prstGeom prst="roundRect">
          <a:avLst/>
        </a:prstGeom>
        <a:solidFill>
          <a:schemeClr val="lt1"/>
        </a:solidFill>
        <a:ln w="12700" cap="flat" cmpd="sng" algn="ctr">
          <a:noFill/>
          <a:prstDash val="solid"/>
          <a:miter lim="800000"/>
        </a:ln>
        <a:effectLst>
          <a:softEdge rad="1270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Technological</a:t>
          </a:r>
          <a:r>
            <a:rPr lang="cs-CZ" sz="18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18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lagging</a:t>
          </a:r>
          <a:r>
            <a:rPr lang="cs-CZ" sz="18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18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behind</a:t>
          </a:r>
          <a:endParaRPr lang="cs-CZ" sz="1800" b="1" kern="1200" dirty="0">
            <a:latin typeface="Myriad Pro" panose="020B0503030403020204" pitchFamily="34" charset="0"/>
            <a:cs typeface="Arial" panose="020B0604020202020204" pitchFamily="34" charset="0"/>
          </a:endParaRPr>
        </a:p>
      </dsp:txBody>
      <dsp:txXfrm>
        <a:off x="5648137" y="1079555"/>
        <a:ext cx="2568753" cy="1369762"/>
      </dsp:txXfrm>
    </dsp:sp>
    <dsp:sp modelId="{C57284B4-D2D0-491E-B97E-EFBC13D70FBB}">
      <dsp:nvSpPr>
        <dsp:cNvPr id="0" name=""/>
        <dsp:cNvSpPr/>
      </dsp:nvSpPr>
      <dsp:spPr>
        <a:xfrm>
          <a:off x="5985034" y="3000714"/>
          <a:ext cx="3087522" cy="1526805"/>
        </a:xfrm>
        <a:prstGeom prst="roundRect">
          <a:avLst/>
        </a:prstGeom>
        <a:solidFill>
          <a:schemeClr val="lt1"/>
        </a:solidFill>
        <a:ln w="12700" cap="flat" cmpd="sng" algn="ctr">
          <a:noFill/>
          <a:prstDash val="solid"/>
          <a:miter lim="800000"/>
        </a:ln>
        <a:effectLst>
          <a:softEdge rad="1270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Lower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tiers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of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processing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value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chains</a:t>
          </a:r>
          <a:endParaRPr lang="cs-CZ" sz="2000" b="1" kern="1200" dirty="0">
            <a:latin typeface="Myriad Pro" panose="020B0503030403020204" pitchFamily="34" charset="0"/>
            <a:cs typeface="Arial" panose="020B0604020202020204" pitchFamily="34" charset="0"/>
          </a:endParaRPr>
        </a:p>
      </dsp:txBody>
      <dsp:txXfrm>
        <a:off x="6059566" y="3075246"/>
        <a:ext cx="2938458" cy="1377741"/>
      </dsp:txXfrm>
    </dsp:sp>
    <dsp:sp modelId="{9CDF50B2-9DB2-4AB7-B433-286ED6B22E62}">
      <dsp:nvSpPr>
        <dsp:cNvPr id="0" name=""/>
        <dsp:cNvSpPr/>
      </dsp:nvSpPr>
      <dsp:spPr>
        <a:xfrm>
          <a:off x="4570246" y="4703063"/>
          <a:ext cx="2646347" cy="1454069"/>
        </a:xfrm>
        <a:prstGeom prst="roundRect">
          <a:avLst/>
        </a:prstGeom>
        <a:solidFill>
          <a:schemeClr val="lt1"/>
        </a:solidFill>
        <a:ln w="12700" cap="flat" cmpd="sng" algn="ctr">
          <a:noFill/>
          <a:prstDash val="solid"/>
          <a:miter lim="800000"/>
        </a:ln>
        <a:effectLst>
          <a:softEdge rad="1270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Lower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product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valuation</a:t>
          </a:r>
          <a:endParaRPr lang="cs-CZ" sz="2000" b="1" kern="1200" dirty="0">
            <a:latin typeface="Myriad Pro" panose="020B0503030403020204" pitchFamily="34" charset="0"/>
            <a:cs typeface="Arial" panose="020B0604020202020204" pitchFamily="34" charset="0"/>
          </a:endParaRPr>
        </a:p>
      </dsp:txBody>
      <dsp:txXfrm>
        <a:off x="4641228" y="4774045"/>
        <a:ext cx="2504383" cy="1312105"/>
      </dsp:txXfrm>
    </dsp:sp>
    <dsp:sp modelId="{FAECF3F8-CF8E-4C78-B53D-C0DA38206FBC}">
      <dsp:nvSpPr>
        <dsp:cNvPr id="0" name=""/>
        <dsp:cNvSpPr/>
      </dsp:nvSpPr>
      <dsp:spPr>
        <a:xfrm>
          <a:off x="2061635" y="4757621"/>
          <a:ext cx="2225244" cy="1517964"/>
        </a:xfrm>
        <a:prstGeom prst="roundRect">
          <a:avLst/>
        </a:prstGeom>
        <a:solidFill>
          <a:schemeClr val="lt1"/>
        </a:solidFill>
        <a:ln w="12700" cap="flat" cmpd="sng" algn="ctr">
          <a:noFill/>
          <a:prstDash val="solid"/>
          <a:miter lim="800000"/>
        </a:ln>
        <a:effectLst>
          <a:softEdge rad="1270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Lower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value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added</a:t>
          </a:r>
          <a:endParaRPr lang="cs-CZ" sz="2000" b="1" kern="1200" dirty="0">
            <a:latin typeface="Myriad Pro" panose="020B0503030403020204" pitchFamily="34" charset="0"/>
            <a:cs typeface="Arial" panose="020B0604020202020204" pitchFamily="34" charset="0"/>
          </a:endParaRPr>
        </a:p>
      </dsp:txBody>
      <dsp:txXfrm>
        <a:off x="2135736" y="4831722"/>
        <a:ext cx="2077042" cy="1369762"/>
      </dsp:txXfrm>
    </dsp:sp>
    <dsp:sp modelId="{B944E13C-696D-488B-A1F9-D398E5649A1F}">
      <dsp:nvSpPr>
        <dsp:cNvPr id="0" name=""/>
        <dsp:cNvSpPr/>
      </dsp:nvSpPr>
      <dsp:spPr>
        <a:xfrm>
          <a:off x="220845" y="3154481"/>
          <a:ext cx="2225244" cy="1517964"/>
        </a:xfrm>
        <a:prstGeom prst="roundRect">
          <a:avLst/>
        </a:prstGeom>
        <a:solidFill>
          <a:schemeClr val="lt1"/>
        </a:solidFill>
        <a:ln w="12700" cap="flat" cmpd="sng" algn="ctr">
          <a:noFill/>
          <a:prstDash val="solid"/>
          <a:miter lim="800000"/>
        </a:ln>
        <a:effectLst>
          <a:softEdge rad="1270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Lower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aggregate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labour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productivity</a:t>
          </a:r>
          <a:endParaRPr lang="cs-CZ" sz="2000" b="1" kern="1200" dirty="0">
            <a:latin typeface="Myriad Pro" panose="020B0503030403020204" pitchFamily="34" charset="0"/>
            <a:cs typeface="Arial" panose="020B0604020202020204" pitchFamily="34" charset="0"/>
          </a:endParaRPr>
        </a:p>
      </dsp:txBody>
      <dsp:txXfrm>
        <a:off x="294946" y="3228582"/>
        <a:ext cx="2077042" cy="1369762"/>
      </dsp:txXfrm>
    </dsp:sp>
    <dsp:sp modelId="{C033A31D-0F83-4C87-861F-8B0549974044}">
      <dsp:nvSpPr>
        <dsp:cNvPr id="0" name=""/>
        <dsp:cNvSpPr/>
      </dsp:nvSpPr>
      <dsp:spPr>
        <a:xfrm>
          <a:off x="823551" y="1114940"/>
          <a:ext cx="2225244" cy="1517964"/>
        </a:xfrm>
        <a:prstGeom prst="roundRect">
          <a:avLst/>
        </a:prstGeom>
        <a:solidFill>
          <a:schemeClr val="lt1"/>
        </a:solidFill>
        <a:ln w="12700" cap="flat" cmpd="sng" algn="ctr">
          <a:noFill/>
          <a:prstDash val="solid"/>
          <a:miter lim="800000"/>
        </a:ln>
        <a:effectLst>
          <a:softEdge rad="1270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Lower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wages</a:t>
          </a:r>
          <a:endParaRPr lang="cs-CZ" sz="2000" b="1" kern="1200" dirty="0">
            <a:latin typeface="Myriad Pro" panose="020B0503030403020204" pitchFamily="34" charset="0"/>
            <a:cs typeface="Arial" panose="020B0604020202020204" pitchFamily="34" charset="0"/>
          </a:endParaRPr>
        </a:p>
      </dsp:txBody>
      <dsp:txXfrm>
        <a:off x="897652" y="1189041"/>
        <a:ext cx="2077042" cy="13697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63B45D-0BC9-48C2-B219-89174F353184}">
      <dsp:nvSpPr>
        <dsp:cNvPr id="0" name=""/>
        <dsp:cNvSpPr/>
      </dsp:nvSpPr>
      <dsp:spPr>
        <a:xfrm rot="231065">
          <a:off x="1336668" y="-110401"/>
          <a:ext cx="6060183" cy="6060183"/>
        </a:xfrm>
        <a:prstGeom prst="circularArrow">
          <a:avLst>
            <a:gd name="adj1" fmla="val 5544"/>
            <a:gd name="adj2" fmla="val 330680"/>
            <a:gd name="adj3" fmla="val 13751911"/>
            <a:gd name="adj4" fmla="val 17400597"/>
            <a:gd name="adj5" fmla="val 5757"/>
          </a:avLst>
        </a:prstGeom>
        <a:gradFill rotWithShape="0">
          <a:gsLst>
            <a:gs pos="0">
              <a:srgbClr val="FF0000"/>
            </a:gs>
            <a:gs pos="100000">
              <a:srgbClr val="C00000"/>
            </a:gs>
          </a:gsLst>
          <a:lin ang="5400000" scaled="1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CACFA1-B387-43BA-A170-C26FAD4B2A43}">
      <dsp:nvSpPr>
        <dsp:cNvPr id="0" name=""/>
        <dsp:cNvSpPr/>
      </dsp:nvSpPr>
      <dsp:spPr>
        <a:xfrm>
          <a:off x="2933209" y="-145343"/>
          <a:ext cx="2867100" cy="1583194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rgbClr val="FFFF00"/>
          </a:solidFill>
          <a:prstDash val="solid"/>
          <a:miter lim="800000"/>
        </a:ln>
        <a:effectLst>
          <a:softEdge rad="1270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National economy support policy</a:t>
          </a:r>
          <a:endParaRPr lang="cs-CZ" sz="2000" b="1" kern="1200" dirty="0">
            <a:latin typeface="Myriad Pro" panose="020B0503030403020204" pitchFamily="34" charset="0"/>
            <a:cs typeface="Arial" panose="020B0604020202020204" pitchFamily="34" charset="0"/>
          </a:endParaRPr>
        </a:p>
      </dsp:txBody>
      <dsp:txXfrm>
        <a:off x="3010494" y="-68058"/>
        <a:ext cx="2712530" cy="1428624"/>
      </dsp:txXfrm>
    </dsp:sp>
    <dsp:sp modelId="{C5BAAF66-3231-4619-8999-8332129C3115}">
      <dsp:nvSpPr>
        <dsp:cNvPr id="0" name=""/>
        <dsp:cNvSpPr/>
      </dsp:nvSpPr>
      <dsp:spPr>
        <a:xfrm>
          <a:off x="5728435" y="1219554"/>
          <a:ext cx="2563288" cy="1301162"/>
        </a:xfrm>
        <a:prstGeom prst="roundRect">
          <a:avLst/>
        </a:prstGeom>
        <a:solidFill>
          <a:schemeClr val="lt1"/>
        </a:solidFill>
        <a:ln w="12700" cap="flat" cmpd="sng" algn="ctr">
          <a:noFill/>
          <a:prstDash val="solid"/>
          <a:miter lim="800000"/>
        </a:ln>
        <a:effectLst>
          <a:softEdge rad="1270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Support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of</a:t>
          </a:r>
          <a:r>
            <a:rPr lang="en-GB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technological advancement</a:t>
          </a:r>
          <a:endParaRPr lang="cs-CZ" sz="2000" b="1" kern="1200" dirty="0">
            <a:latin typeface="Myriad Pro" panose="020B0503030403020204" pitchFamily="34" charset="0"/>
            <a:cs typeface="Arial" panose="020B0604020202020204" pitchFamily="34" charset="0"/>
          </a:endParaRPr>
        </a:p>
      </dsp:txBody>
      <dsp:txXfrm>
        <a:off x="5791952" y="1283071"/>
        <a:ext cx="2436254" cy="1174128"/>
      </dsp:txXfrm>
    </dsp:sp>
    <dsp:sp modelId="{D9ED8311-00E7-4355-BBFC-6ECFED5A6F27}">
      <dsp:nvSpPr>
        <dsp:cNvPr id="0" name=""/>
        <dsp:cNvSpPr/>
      </dsp:nvSpPr>
      <dsp:spPr>
        <a:xfrm>
          <a:off x="6266521" y="2938980"/>
          <a:ext cx="3258434" cy="1301162"/>
        </a:xfrm>
        <a:prstGeom prst="roundRect">
          <a:avLst/>
        </a:prstGeom>
        <a:solidFill>
          <a:schemeClr val="lt1"/>
        </a:solidFill>
        <a:ln w="12700" cap="flat" cmpd="sng" algn="ctr">
          <a:noFill/>
          <a:prstDash val="solid"/>
          <a:miter lim="800000"/>
        </a:ln>
        <a:effectLst>
          <a:softEdge rad="1270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H</a:t>
          </a:r>
          <a:r>
            <a:rPr lang="en-GB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igher</a:t>
          </a:r>
          <a:r>
            <a:rPr lang="en-GB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processing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tiers</a:t>
          </a:r>
          <a:r>
            <a:rPr lang="en-GB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enhancing production finality</a:t>
          </a:r>
          <a:endParaRPr lang="cs-CZ" sz="2000" b="1" kern="1200" dirty="0">
            <a:latin typeface="Myriad Pro" panose="020B0503030403020204" pitchFamily="34" charset="0"/>
            <a:cs typeface="Arial" panose="020B0604020202020204" pitchFamily="34" charset="0"/>
          </a:endParaRPr>
        </a:p>
      </dsp:txBody>
      <dsp:txXfrm>
        <a:off x="6330038" y="3002497"/>
        <a:ext cx="3131400" cy="1174128"/>
      </dsp:txXfrm>
    </dsp:sp>
    <dsp:sp modelId="{61E93006-1EB4-4ED7-B956-83FA5A55BDCD}">
      <dsp:nvSpPr>
        <dsp:cNvPr id="0" name=""/>
        <dsp:cNvSpPr/>
      </dsp:nvSpPr>
      <dsp:spPr>
        <a:xfrm>
          <a:off x="4944813" y="4685714"/>
          <a:ext cx="3520593" cy="1301162"/>
        </a:xfrm>
        <a:prstGeom prst="roundRect">
          <a:avLst/>
        </a:prstGeom>
        <a:solidFill>
          <a:schemeClr val="lt1"/>
        </a:solidFill>
        <a:ln w="12700" cap="flat" cmpd="sng" algn="ctr">
          <a:noFill/>
          <a:prstDash val="solid"/>
          <a:miter lim="800000"/>
        </a:ln>
        <a:effectLst>
          <a:softEdge rad="1270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Dynamic growth in product valuation (economy as a price 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maker</a:t>
          </a:r>
          <a:r>
            <a:rPr lang="en-GB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)</a:t>
          </a:r>
          <a:endParaRPr lang="cs-CZ" sz="2000" b="1" kern="1200" dirty="0">
            <a:latin typeface="Myriad Pro" panose="020B0503030403020204" pitchFamily="34" charset="0"/>
            <a:cs typeface="Arial" panose="020B0604020202020204" pitchFamily="34" charset="0"/>
          </a:endParaRPr>
        </a:p>
      </dsp:txBody>
      <dsp:txXfrm>
        <a:off x="5008330" y="4749231"/>
        <a:ext cx="3393559" cy="1174128"/>
      </dsp:txXfrm>
    </dsp:sp>
    <dsp:sp modelId="{21BCE263-DBFD-4CA5-A2A0-EB95EA6B6C3C}">
      <dsp:nvSpPr>
        <dsp:cNvPr id="0" name=""/>
        <dsp:cNvSpPr/>
      </dsp:nvSpPr>
      <dsp:spPr>
        <a:xfrm>
          <a:off x="1690342" y="4815233"/>
          <a:ext cx="2563288" cy="1301162"/>
        </a:xfrm>
        <a:prstGeom prst="roundRect">
          <a:avLst/>
        </a:prstGeom>
        <a:solidFill>
          <a:schemeClr val="lt1"/>
        </a:solidFill>
        <a:ln w="12700" cap="flat" cmpd="sng" algn="ctr">
          <a:noFill/>
          <a:prstDash val="solid"/>
          <a:miter lim="800000"/>
        </a:ln>
        <a:effectLst>
          <a:softEdge rad="1270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Higher value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en-GB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added</a:t>
          </a:r>
          <a:endParaRPr lang="cs-CZ" sz="2000" b="1" kern="1200" dirty="0">
            <a:latin typeface="Myriad Pro" panose="020B0503030403020204" pitchFamily="34" charset="0"/>
            <a:cs typeface="Arial" panose="020B0604020202020204" pitchFamily="34" charset="0"/>
          </a:endParaRPr>
        </a:p>
      </dsp:txBody>
      <dsp:txXfrm>
        <a:off x="1753859" y="4878750"/>
        <a:ext cx="2436254" cy="1174128"/>
      </dsp:txXfrm>
    </dsp:sp>
    <dsp:sp modelId="{244E5BA7-AF8F-4D4E-A5A1-9EA6D8ECD93A}">
      <dsp:nvSpPr>
        <dsp:cNvPr id="0" name=""/>
        <dsp:cNvSpPr/>
      </dsp:nvSpPr>
      <dsp:spPr>
        <a:xfrm>
          <a:off x="255253" y="3321246"/>
          <a:ext cx="2563288" cy="1301162"/>
        </a:xfrm>
        <a:prstGeom prst="roundRect">
          <a:avLst/>
        </a:prstGeom>
        <a:solidFill>
          <a:schemeClr val="lt1"/>
        </a:solidFill>
        <a:ln w="12700" cap="flat" cmpd="sng" algn="ctr">
          <a:noFill/>
          <a:prstDash val="solid"/>
          <a:miter lim="800000"/>
        </a:ln>
        <a:effectLst>
          <a:softEdge rad="1270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Higher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aggregate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labour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productivity</a:t>
          </a:r>
          <a:endParaRPr lang="cs-CZ" sz="2000" b="1" kern="1200" dirty="0">
            <a:latin typeface="Myriad Pro" panose="020B0503030403020204" pitchFamily="34" charset="0"/>
            <a:cs typeface="Arial" panose="020B0604020202020204" pitchFamily="34" charset="0"/>
          </a:endParaRPr>
        </a:p>
      </dsp:txBody>
      <dsp:txXfrm>
        <a:off x="318770" y="3384763"/>
        <a:ext cx="2436254" cy="1174128"/>
      </dsp:txXfrm>
    </dsp:sp>
    <dsp:sp modelId="{8DF97522-FB7B-4A58-86F1-1F2CCD2D7735}">
      <dsp:nvSpPr>
        <dsp:cNvPr id="0" name=""/>
        <dsp:cNvSpPr/>
      </dsp:nvSpPr>
      <dsp:spPr>
        <a:xfrm>
          <a:off x="321862" y="1385461"/>
          <a:ext cx="2563288" cy="1301162"/>
        </a:xfrm>
        <a:prstGeom prst="roundRect">
          <a:avLst/>
        </a:prstGeom>
        <a:solidFill>
          <a:schemeClr val="lt1"/>
        </a:solidFill>
        <a:ln w="12700" cap="flat" cmpd="sng" algn="ctr">
          <a:noFill/>
          <a:prstDash val="solid"/>
          <a:miter lim="800000"/>
        </a:ln>
        <a:effectLst>
          <a:softEdge rad="1270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Higher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wages</a:t>
          </a:r>
          <a:endParaRPr lang="cs-CZ" sz="2000" b="1" kern="1200" dirty="0">
            <a:latin typeface="Myriad Pro" panose="020B0503030403020204" pitchFamily="34" charset="0"/>
            <a:cs typeface="Arial" panose="020B0604020202020204" pitchFamily="34" charset="0"/>
          </a:endParaRPr>
        </a:p>
      </dsp:txBody>
      <dsp:txXfrm>
        <a:off x="385379" y="1448978"/>
        <a:ext cx="2436254" cy="11741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0.16653</cdr:x>
      <cdr:y>0.0908</cdr:y>
    </cdr:from>
    <cdr:to>
      <cdr:x>0.1975</cdr:x>
      <cdr:y>0.19651</cdr:y>
    </cdr:to>
    <cdr:sp macro="" textlink="">
      <cdr:nvSpPr>
        <cdr:cNvPr id="3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1242575" y="432832"/>
          <a:ext cx="40908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>
              <a:solidFill>
                <a:schemeClr val="bg1"/>
              </a:solidFill>
              <a:latin typeface="Myriad Pro" panose="020B0503030403020204" pitchFamily="34" charset="0"/>
            </a:rPr>
            <a:t>39,7</a:t>
          </a:r>
        </a:p>
      </cdr:txBody>
    </cdr:sp>
  </cdr:relSizeAnchor>
  <cdr:relSizeAnchor xmlns:cdr="http://schemas.openxmlformats.org/drawingml/2006/chartDrawing">
    <cdr:from>
      <cdr:x>0.13543</cdr:x>
      <cdr:y>0.0818</cdr:y>
    </cdr:from>
    <cdr:to>
      <cdr:x>0.1664</cdr:x>
      <cdr:y>0.18751</cdr:y>
    </cdr:to>
    <cdr:sp macro="" textlink="">
      <cdr:nvSpPr>
        <cdr:cNvPr id="4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995320" y="398002"/>
          <a:ext cx="40908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 dirty="0">
              <a:solidFill>
                <a:schemeClr val="bg1"/>
              </a:solidFill>
              <a:latin typeface="Myriad Pro" panose="020B0503030403020204" pitchFamily="34" charset="0"/>
            </a:rPr>
            <a:t>40,6</a:t>
          </a:r>
        </a:p>
      </cdr:txBody>
    </cdr:sp>
  </cdr:relSizeAnchor>
  <cdr:relSizeAnchor xmlns:cdr="http://schemas.openxmlformats.org/drawingml/2006/chartDrawing">
    <cdr:from>
      <cdr:x>0.35444</cdr:x>
      <cdr:y>0.17198</cdr:y>
    </cdr:from>
    <cdr:to>
      <cdr:x>0.38541</cdr:x>
      <cdr:y>0.27769</cdr:y>
    </cdr:to>
    <cdr:sp macro="" textlink="">
      <cdr:nvSpPr>
        <cdr:cNvPr id="5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2736481" y="746997"/>
          <a:ext cx="40908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 dirty="0">
              <a:solidFill>
                <a:schemeClr val="bg1"/>
              </a:solidFill>
              <a:latin typeface="Myriad Pro" panose="020B0503030403020204" pitchFamily="34" charset="0"/>
            </a:rPr>
            <a:t>33,6</a:t>
          </a:r>
        </a:p>
      </cdr:txBody>
    </cdr:sp>
  </cdr:relSizeAnchor>
  <cdr:relSizeAnchor xmlns:cdr="http://schemas.openxmlformats.org/drawingml/2006/chartDrawing">
    <cdr:from>
      <cdr:x>0.32334</cdr:x>
      <cdr:y>0.16716</cdr:y>
    </cdr:from>
    <cdr:to>
      <cdr:x>0.35431</cdr:x>
      <cdr:y>0.27287</cdr:y>
    </cdr:to>
    <cdr:sp macro="" textlink="">
      <cdr:nvSpPr>
        <cdr:cNvPr id="6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2489226" y="728344"/>
          <a:ext cx="40908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 dirty="0">
              <a:solidFill>
                <a:schemeClr val="bg1"/>
              </a:solidFill>
              <a:latin typeface="Myriad Pro" panose="020B0503030403020204" pitchFamily="34" charset="0"/>
            </a:rPr>
            <a:t>34,0</a:t>
          </a:r>
        </a:p>
      </cdr:txBody>
    </cdr:sp>
  </cdr:relSizeAnchor>
  <cdr:relSizeAnchor xmlns:cdr="http://schemas.openxmlformats.org/drawingml/2006/chartDrawing">
    <cdr:from>
      <cdr:x>0.29263</cdr:x>
      <cdr:y>0.16085</cdr:y>
    </cdr:from>
    <cdr:to>
      <cdr:x>0.3236</cdr:x>
      <cdr:y>0.26656</cdr:y>
    </cdr:to>
    <cdr:sp macro="" textlink="">
      <cdr:nvSpPr>
        <cdr:cNvPr id="7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2245072" y="703924"/>
          <a:ext cx="40908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 dirty="0">
              <a:solidFill>
                <a:schemeClr val="bg1"/>
              </a:solidFill>
              <a:latin typeface="Myriad Pro" panose="020B0503030403020204" pitchFamily="34" charset="0"/>
            </a:rPr>
            <a:t>34,6</a:t>
          </a:r>
        </a:p>
      </cdr:txBody>
    </cdr:sp>
  </cdr:relSizeAnchor>
  <cdr:relSizeAnchor xmlns:cdr="http://schemas.openxmlformats.org/drawingml/2006/chartDrawing">
    <cdr:from>
      <cdr:x>0.2602</cdr:x>
      <cdr:y>0.14821</cdr:y>
    </cdr:from>
    <cdr:to>
      <cdr:x>0.29117</cdr:x>
      <cdr:y>0.25391</cdr:y>
    </cdr:to>
    <cdr:sp macro="" textlink="">
      <cdr:nvSpPr>
        <cdr:cNvPr id="8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1987282" y="654988"/>
          <a:ext cx="40908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 dirty="0">
              <a:solidFill>
                <a:schemeClr val="bg1"/>
              </a:solidFill>
              <a:latin typeface="Myriad Pro" panose="020B0503030403020204" pitchFamily="34" charset="0"/>
            </a:rPr>
            <a:t>35,8</a:t>
          </a:r>
        </a:p>
      </cdr:txBody>
    </cdr:sp>
  </cdr:relSizeAnchor>
  <cdr:relSizeAnchor xmlns:cdr="http://schemas.openxmlformats.org/drawingml/2006/chartDrawing">
    <cdr:from>
      <cdr:x>0.22986</cdr:x>
      <cdr:y>0.1453</cdr:y>
    </cdr:from>
    <cdr:to>
      <cdr:x>0.26083</cdr:x>
      <cdr:y>0.25101</cdr:y>
    </cdr:to>
    <cdr:sp macro="" textlink="">
      <cdr:nvSpPr>
        <cdr:cNvPr id="9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1746069" y="643746"/>
          <a:ext cx="40908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 dirty="0">
              <a:solidFill>
                <a:schemeClr val="bg1"/>
              </a:solidFill>
              <a:latin typeface="Myriad Pro" panose="020B0503030403020204" pitchFamily="34" charset="0"/>
            </a:rPr>
            <a:t>35,9</a:t>
          </a:r>
        </a:p>
      </cdr:txBody>
    </cdr:sp>
  </cdr:relSizeAnchor>
  <cdr:relSizeAnchor xmlns:cdr="http://schemas.openxmlformats.org/drawingml/2006/chartDrawing">
    <cdr:from>
      <cdr:x>0.19915</cdr:x>
      <cdr:y>0.13907</cdr:y>
    </cdr:from>
    <cdr:to>
      <cdr:x>0.23012</cdr:x>
      <cdr:y>0.24477</cdr:y>
    </cdr:to>
    <cdr:sp macro="" textlink="">
      <cdr:nvSpPr>
        <cdr:cNvPr id="10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1501875" y="619616"/>
          <a:ext cx="40908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 dirty="0">
              <a:solidFill>
                <a:schemeClr val="bg1"/>
              </a:solidFill>
              <a:latin typeface="Myriad Pro" panose="020B0503030403020204" pitchFamily="34" charset="0"/>
            </a:rPr>
            <a:t>36,6</a:t>
          </a:r>
        </a:p>
      </cdr:txBody>
    </cdr:sp>
  </cdr:relSizeAnchor>
  <cdr:relSizeAnchor xmlns:cdr="http://schemas.openxmlformats.org/drawingml/2006/chartDrawing">
    <cdr:from>
      <cdr:x>0.69896</cdr:x>
      <cdr:y>0.45796</cdr:y>
    </cdr:from>
    <cdr:to>
      <cdr:x>0.72993</cdr:x>
      <cdr:y>0.56367</cdr:y>
    </cdr:to>
    <cdr:sp macro="" textlink="">
      <cdr:nvSpPr>
        <cdr:cNvPr id="11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5475527" y="1853734"/>
          <a:ext cx="40908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 dirty="0">
              <a:solidFill>
                <a:schemeClr val="bg1"/>
              </a:solidFill>
              <a:latin typeface="Myriad Pro" panose="020B0503030403020204" pitchFamily="34" charset="0"/>
            </a:rPr>
            <a:t>12,4</a:t>
          </a:r>
        </a:p>
      </cdr:txBody>
    </cdr:sp>
  </cdr:relSizeAnchor>
  <cdr:relSizeAnchor xmlns:cdr="http://schemas.openxmlformats.org/drawingml/2006/chartDrawing">
    <cdr:from>
      <cdr:x>0.66619</cdr:x>
      <cdr:y>0.44387</cdr:y>
    </cdr:from>
    <cdr:to>
      <cdr:x>0.699</cdr:x>
      <cdr:y>0.55613</cdr:y>
    </cdr:to>
    <cdr:sp macro="" textlink="">
      <cdr:nvSpPr>
        <cdr:cNvPr id="12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7370681" y="2615684"/>
          <a:ext cx="628698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800" b="1" dirty="0">
              <a:solidFill>
                <a:schemeClr val="bg1"/>
              </a:solidFill>
              <a:latin typeface="Myriad Pro" panose="020B0503030403020204" pitchFamily="34" charset="0"/>
            </a:rPr>
            <a:t>12,6</a:t>
          </a:r>
        </a:p>
      </cdr:txBody>
    </cdr:sp>
  </cdr:relSizeAnchor>
  <cdr:relSizeAnchor xmlns:cdr="http://schemas.openxmlformats.org/drawingml/2006/chartDrawing">
    <cdr:from>
      <cdr:x>0.63721</cdr:x>
      <cdr:y>0.43419</cdr:y>
    </cdr:from>
    <cdr:to>
      <cdr:x>0.66817</cdr:x>
      <cdr:y>0.5399</cdr:y>
    </cdr:to>
    <cdr:sp macro="" textlink="">
      <cdr:nvSpPr>
        <cdr:cNvPr id="13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4984555" y="1761745"/>
          <a:ext cx="40908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>
              <a:solidFill>
                <a:schemeClr val="bg1"/>
              </a:solidFill>
              <a:latin typeface="Myriad Pro" panose="020B0503030403020204" pitchFamily="34" charset="0"/>
            </a:rPr>
            <a:t>14,2</a:t>
          </a:r>
        </a:p>
      </cdr:txBody>
    </cdr:sp>
  </cdr:relSizeAnchor>
  <cdr:relSizeAnchor xmlns:cdr="http://schemas.openxmlformats.org/drawingml/2006/chartDrawing">
    <cdr:from>
      <cdr:x>0.6055</cdr:x>
      <cdr:y>0.42643</cdr:y>
    </cdr:from>
    <cdr:to>
      <cdr:x>0.63647</cdr:x>
      <cdr:y>0.53214</cdr:y>
    </cdr:to>
    <cdr:sp macro="" textlink="">
      <cdr:nvSpPr>
        <cdr:cNvPr id="14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4732529" y="1731714"/>
          <a:ext cx="40908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 dirty="0">
              <a:solidFill>
                <a:schemeClr val="bg1"/>
              </a:solidFill>
              <a:latin typeface="Myriad Pro" panose="020B0503030403020204" pitchFamily="34" charset="0"/>
            </a:rPr>
            <a:t>14,7</a:t>
          </a:r>
        </a:p>
      </cdr:txBody>
    </cdr:sp>
  </cdr:relSizeAnchor>
  <cdr:relSizeAnchor xmlns:cdr="http://schemas.openxmlformats.org/drawingml/2006/chartDrawing">
    <cdr:from>
      <cdr:x>0.57404</cdr:x>
      <cdr:y>0.41008</cdr:y>
    </cdr:from>
    <cdr:to>
      <cdr:x>0.605</cdr:x>
      <cdr:y>0.51579</cdr:y>
    </cdr:to>
    <cdr:sp macro="" textlink="">
      <cdr:nvSpPr>
        <cdr:cNvPr id="15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4482333" y="1668440"/>
          <a:ext cx="40908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 dirty="0">
              <a:solidFill>
                <a:schemeClr val="bg1"/>
              </a:solidFill>
              <a:latin typeface="Myriad Pro" panose="020B0503030403020204" pitchFamily="34" charset="0"/>
            </a:rPr>
            <a:t>16,1</a:t>
          </a:r>
        </a:p>
      </cdr:txBody>
    </cdr:sp>
  </cdr:relSizeAnchor>
  <cdr:relSizeAnchor xmlns:cdr="http://schemas.openxmlformats.org/drawingml/2006/chartDrawing">
    <cdr:from>
      <cdr:x>0.54246</cdr:x>
      <cdr:y>0.40904</cdr:y>
    </cdr:from>
    <cdr:to>
      <cdr:x>0.57343</cdr:x>
      <cdr:y>0.51475</cdr:y>
    </cdr:to>
    <cdr:sp macro="" textlink="">
      <cdr:nvSpPr>
        <cdr:cNvPr id="16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4231341" y="1664415"/>
          <a:ext cx="40908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 dirty="0">
              <a:solidFill>
                <a:schemeClr val="bg1"/>
              </a:solidFill>
              <a:latin typeface="Myriad Pro" panose="020B0503030403020204" pitchFamily="34" charset="0"/>
            </a:rPr>
            <a:t>16,3</a:t>
          </a:r>
        </a:p>
      </cdr:txBody>
    </cdr:sp>
  </cdr:relSizeAnchor>
  <cdr:relSizeAnchor xmlns:cdr="http://schemas.openxmlformats.org/drawingml/2006/chartDrawing">
    <cdr:from>
      <cdr:x>0.50992</cdr:x>
      <cdr:y>0.3822</cdr:y>
    </cdr:from>
    <cdr:to>
      <cdr:x>0.54089</cdr:x>
      <cdr:y>0.48791</cdr:y>
    </cdr:to>
    <cdr:sp macro="" textlink="">
      <cdr:nvSpPr>
        <cdr:cNvPr id="17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3972598" y="1560544"/>
          <a:ext cx="40908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>
              <a:solidFill>
                <a:schemeClr val="bg1"/>
              </a:solidFill>
              <a:latin typeface="Myriad Pro" panose="020B0503030403020204" pitchFamily="34" charset="0"/>
            </a:rPr>
            <a:t>18,1</a:t>
          </a:r>
        </a:p>
      </cdr:txBody>
    </cdr:sp>
  </cdr:relSizeAnchor>
  <cdr:relSizeAnchor xmlns:cdr="http://schemas.openxmlformats.org/drawingml/2006/chartDrawing">
    <cdr:from>
      <cdr:x>0.10728</cdr:x>
      <cdr:y>0.03974</cdr:y>
    </cdr:from>
    <cdr:to>
      <cdr:x>0.13825</cdr:x>
      <cdr:y>0.14545</cdr:y>
    </cdr:to>
    <cdr:sp macro="" textlink="">
      <cdr:nvSpPr>
        <cdr:cNvPr id="18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771471" y="235230"/>
          <a:ext cx="40908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 dirty="0">
              <a:solidFill>
                <a:schemeClr val="bg1"/>
              </a:solidFill>
              <a:latin typeface="Myriad Pro" panose="020B0503030403020204" pitchFamily="34" charset="0"/>
            </a:rPr>
            <a:t>43,5</a:t>
          </a:r>
        </a:p>
      </cdr:txBody>
    </cdr:sp>
  </cdr:relSizeAnchor>
  <cdr:relSizeAnchor xmlns:cdr="http://schemas.openxmlformats.org/drawingml/2006/chartDrawing">
    <cdr:from>
      <cdr:x>0.47977</cdr:x>
      <cdr:y>0.33533</cdr:y>
    </cdr:from>
    <cdr:to>
      <cdr:x>0.51074</cdr:x>
      <cdr:y>0.44104</cdr:y>
    </cdr:to>
    <cdr:sp macro="" textlink="">
      <cdr:nvSpPr>
        <cdr:cNvPr id="19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3732895" y="1379158"/>
          <a:ext cx="40908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 dirty="0">
              <a:solidFill>
                <a:schemeClr val="bg1"/>
              </a:solidFill>
              <a:latin typeface="Myriad Pro" panose="020B0503030403020204" pitchFamily="34" charset="0"/>
            </a:rPr>
            <a:t>21,4</a:t>
          </a:r>
        </a:p>
      </cdr:txBody>
    </cdr:sp>
  </cdr:relSizeAnchor>
  <cdr:relSizeAnchor xmlns:cdr="http://schemas.openxmlformats.org/drawingml/2006/chartDrawing">
    <cdr:from>
      <cdr:x>0.44735</cdr:x>
      <cdr:y>0.25888</cdr:y>
    </cdr:from>
    <cdr:to>
      <cdr:x>0.47832</cdr:x>
      <cdr:y>0.36459</cdr:y>
    </cdr:to>
    <cdr:sp macro="" textlink="">
      <cdr:nvSpPr>
        <cdr:cNvPr id="20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3475146" y="1083298"/>
          <a:ext cx="40908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 dirty="0">
              <a:solidFill>
                <a:schemeClr val="bg1"/>
              </a:solidFill>
              <a:latin typeface="Myriad Pro" panose="020B0503030403020204" pitchFamily="34" charset="0"/>
            </a:rPr>
            <a:t>27,4</a:t>
          </a:r>
        </a:p>
      </cdr:txBody>
    </cdr:sp>
  </cdr:relSizeAnchor>
  <cdr:relSizeAnchor xmlns:cdr="http://schemas.openxmlformats.org/drawingml/2006/chartDrawing">
    <cdr:from>
      <cdr:x>0.42018</cdr:x>
      <cdr:y>0.24919</cdr:y>
    </cdr:from>
    <cdr:to>
      <cdr:x>0.45115</cdr:x>
      <cdr:y>0.3549</cdr:y>
    </cdr:to>
    <cdr:sp macro="" textlink="">
      <cdr:nvSpPr>
        <cdr:cNvPr id="21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3259175" y="1045809"/>
          <a:ext cx="40908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 dirty="0">
              <a:solidFill>
                <a:schemeClr val="bg1"/>
              </a:solidFill>
              <a:latin typeface="Myriad Pro" panose="020B0503030403020204" pitchFamily="34" charset="0"/>
            </a:rPr>
            <a:t>28,2</a:t>
          </a:r>
        </a:p>
      </cdr:txBody>
    </cdr:sp>
  </cdr:relSizeAnchor>
  <cdr:relSizeAnchor xmlns:cdr="http://schemas.openxmlformats.org/drawingml/2006/chartDrawing">
    <cdr:from>
      <cdr:x>0.38582</cdr:x>
      <cdr:y>0.18183</cdr:y>
    </cdr:from>
    <cdr:to>
      <cdr:x>0.41679</cdr:x>
      <cdr:y>0.28754</cdr:y>
    </cdr:to>
    <cdr:sp macro="" textlink="">
      <cdr:nvSpPr>
        <cdr:cNvPr id="22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2986002" y="785116"/>
          <a:ext cx="40908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 dirty="0">
              <a:solidFill>
                <a:schemeClr val="bg1"/>
              </a:solidFill>
              <a:latin typeface="Myriad Pro" panose="020B0503030403020204" pitchFamily="34" charset="0"/>
            </a:rPr>
            <a:t>32,1</a:t>
          </a:r>
        </a:p>
      </cdr:txBody>
    </cdr:sp>
  </cdr:relSizeAnchor>
  <cdr:relSizeAnchor xmlns:cdr="http://schemas.openxmlformats.org/drawingml/2006/chartDrawing">
    <cdr:from>
      <cdr:x>0.85482</cdr:x>
      <cdr:y>0.5164</cdr:y>
    </cdr:from>
    <cdr:to>
      <cdr:x>0.88579</cdr:x>
      <cdr:y>0.60512</cdr:y>
    </cdr:to>
    <cdr:sp macro="" textlink="">
      <cdr:nvSpPr>
        <cdr:cNvPr id="23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6747526" y="2047020"/>
          <a:ext cx="343364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>
              <a:solidFill>
                <a:schemeClr val="bg1"/>
              </a:solidFill>
              <a:latin typeface="Myriad Pro" panose="020B0503030403020204" pitchFamily="34" charset="0"/>
            </a:rPr>
            <a:t>9,2</a:t>
          </a:r>
        </a:p>
      </cdr:txBody>
    </cdr:sp>
  </cdr:relSizeAnchor>
  <cdr:relSizeAnchor xmlns:cdr="http://schemas.openxmlformats.org/drawingml/2006/chartDrawing">
    <cdr:from>
      <cdr:x>0.82378</cdr:x>
      <cdr:y>0.51202</cdr:y>
    </cdr:from>
    <cdr:to>
      <cdr:x>0.85475</cdr:x>
      <cdr:y>0.60074</cdr:y>
    </cdr:to>
    <cdr:sp macro="" textlink="">
      <cdr:nvSpPr>
        <cdr:cNvPr id="24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6500787" y="2030070"/>
          <a:ext cx="343364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>
              <a:solidFill>
                <a:schemeClr val="bg1"/>
              </a:solidFill>
              <a:latin typeface="Myriad Pro" panose="020B0503030403020204" pitchFamily="34" charset="0"/>
            </a:rPr>
            <a:t>9,3</a:t>
          </a:r>
        </a:p>
      </cdr:txBody>
    </cdr:sp>
  </cdr:relSizeAnchor>
  <cdr:relSizeAnchor xmlns:cdr="http://schemas.openxmlformats.org/drawingml/2006/chartDrawing">
    <cdr:from>
      <cdr:x>0.79306</cdr:x>
      <cdr:y>0.48694</cdr:y>
    </cdr:from>
    <cdr:to>
      <cdr:x>0.82403</cdr:x>
      <cdr:y>0.59265</cdr:y>
    </cdr:to>
    <cdr:sp macro="" textlink="">
      <cdr:nvSpPr>
        <cdr:cNvPr id="25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6223692" y="1965886"/>
          <a:ext cx="40908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>
              <a:solidFill>
                <a:schemeClr val="bg1"/>
              </a:solidFill>
              <a:latin typeface="Myriad Pro" panose="020B0503030403020204" pitchFamily="34" charset="0"/>
            </a:rPr>
            <a:t>10,1</a:t>
          </a:r>
        </a:p>
      </cdr:txBody>
    </cdr:sp>
  </cdr:relSizeAnchor>
  <cdr:relSizeAnchor xmlns:cdr="http://schemas.openxmlformats.org/drawingml/2006/chartDrawing">
    <cdr:from>
      <cdr:x>0.76311</cdr:x>
      <cdr:y>0.47668</cdr:y>
    </cdr:from>
    <cdr:to>
      <cdr:x>0.79407</cdr:x>
      <cdr:y>0.58239</cdr:y>
    </cdr:to>
    <cdr:sp macro="" textlink="">
      <cdr:nvSpPr>
        <cdr:cNvPr id="26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5985501" y="1926180"/>
          <a:ext cx="40908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 dirty="0">
              <a:solidFill>
                <a:schemeClr val="bg1"/>
              </a:solidFill>
              <a:latin typeface="Myriad Pro" panose="020B0503030403020204" pitchFamily="34" charset="0"/>
            </a:rPr>
            <a:t>10,9</a:t>
          </a:r>
        </a:p>
      </cdr:txBody>
    </cdr:sp>
  </cdr:relSizeAnchor>
  <cdr:relSizeAnchor xmlns:cdr="http://schemas.openxmlformats.org/drawingml/2006/chartDrawing">
    <cdr:from>
      <cdr:x>0.72901</cdr:x>
      <cdr:y>0.46496</cdr:y>
    </cdr:from>
    <cdr:to>
      <cdr:x>0.75998</cdr:x>
      <cdr:y>0.57067</cdr:y>
    </cdr:to>
    <cdr:sp macro="" textlink="">
      <cdr:nvSpPr>
        <cdr:cNvPr id="27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5714474" y="1880824"/>
          <a:ext cx="40908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>
              <a:solidFill>
                <a:schemeClr val="bg1"/>
              </a:solidFill>
              <a:latin typeface="Myriad Pro" panose="020B0503030403020204" pitchFamily="34" charset="0"/>
            </a:rPr>
            <a:t>11,6</a:t>
          </a:r>
        </a:p>
      </cdr:txBody>
    </cdr:sp>
  </cdr:relSizeAnchor>
  <cdr:relSizeAnchor xmlns:cdr="http://schemas.openxmlformats.org/drawingml/2006/chartDrawing">
    <cdr:from>
      <cdr:x>0.94922</cdr:x>
      <cdr:y>0.54941</cdr:y>
    </cdr:from>
    <cdr:to>
      <cdr:x>0.98018</cdr:x>
      <cdr:y>0.63814</cdr:y>
    </cdr:to>
    <cdr:sp macro="" textlink="">
      <cdr:nvSpPr>
        <cdr:cNvPr id="28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7497997" y="2174788"/>
          <a:ext cx="343364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>
              <a:solidFill>
                <a:schemeClr val="bg1"/>
              </a:solidFill>
              <a:latin typeface="Myriad Pro" panose="020B0503030403020204" pitchFamily="34" charset="0"/>
            </a:rPr>
            <a:t>5,4</a:t>
          </a:r>
        </a:p>
      </cdr:txBody>
    </cdr:sp>
  </cdr:relSizeAnchor>
  <cdr:relSizeAnchor xmlns:cdr="http://schemas.openxmlformats.org/drawingml/2006/chartDrawing">
    <cdr:from>
      <cdr:x>0.9172</cdr:x>
      <cdr:y>0.54387</cdr:y>
    </cdr:from>
    <cdr:to>
      <cdr:x>0.94817</cdr:x>
      <cdr:y>0.6326</cdr:y>
    </cdr:to>
    <cdr:sp macro="" textlink="">
      <cdr:nvSpPr>
        <cdr:cNvPr id="29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7243467" y="2153348"/>
          <a:ext cx="343364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>
              <a:solidFill>
                <a:schemeClr val="bg1"/>
              </a:solidFill>
              <a:latin typeface="Myriad Pro" panose="020B0503030403020204" pitchFamily="34" charset="0"/>
            </a:rPr>
            <a:t>6,8</a:t>
          </a:r>
        </a:p>
      </cdr:txBody>
    </cdr:sp>
  </cdr:relSizeAnchor>
  <cdr:relSizeAnchor xmlns:cdr="http://schemas.openxmlformats.org/drawingml/2006/chartDrawing">
    <cdr:from>
      <cdr:x>0.88553</cdr:x>
      <cdr:y>0.51408</cdr:y>
    </cdr:from>
    <cdr:to>
      <cdr:x>0.9165</cdr:x>
      <cdr:y>0.60281</cdr:y>
    </cdr:to>
    <cdr:sp macro="" textlink="">
      <cdr:nvSpPr>
        <cdr:cNvPr id="30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6991720" y="2038062"/>
          <a:ext cx="343364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>
              <a:solidFill>
                <a:schemeClr val="bg1"/>
              </a:solidFill>
              <a:latin typeface="Myriad Pro" panose="020B0503030403020204" pitchFamily="34" charset="0"/>
            </a:rPr>
            <a:t>9,0</a:t>
          </a:r>
        </a:p>
      </cdr:txBody>
    </cdr:sp>
  </cdr:relSizeAnchor>
  <cdr:relSizeAnchor xmlns:cdr="http://schemas.openxmlformats.org/drawingml/2006/chartDrawing">
    <cdr:from>
      <cdr:x>0.66266</cdr:x>
      <cdr:y>0.14288</cdr:y>
    </cdr:from>
    <cdr:to>
      <cdr:x>0.70812</cdr:x>
      <cdr:y>0.44545</cdr:y>
    </cdr:to>
    <cdr:sp macro="" textlink="">
      <cdr:nvSpPr>
        <cdr:cNvPr id="31" name="Šipka: dolů 30">
          <a:extLst xmlns:a="http://schemas.openxmlformats.org/drawingml/2006/main">
            <a:ext uri="{FF2B5EF4-FFF2-40B4-BE49-F238E27FC236}">
              <a16:creationId xmlns:a16="http://schemas.microsoft.com/office/drawing/2014/main" id="{A9973550-D2A5-4264-8712-DFE877692D5E}"/>
            </a:ext>
          </a:extLst>
        </cdr:cNvPr>
        <cdr:cNvSpPr/>
      </cdr:nvSpPr>
      <cdr:spPr>
        <a:xfrm xmlns:a="http://schemas.openxmlformats.org/drawingml/2006/main">
          <a:off x="7460609" y="800219"/>
          <a:ext cx="511816" cy="1694613"/>
        </a:xfrm>
        <a:prstGeom xmlns:a="http://schemas.openxmlformats.org/drawingml/2006/main" prst="downArrow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cs-CZ" sz="110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0.11187</cdr:x>
      <cdr:y>0.27442</cdr:y>
    </cdr:from>
    <cdr:to>
      <cdr:x>0.51479</cdr:x>
      <cdr:y>0.27442</cdr:y>
    </cdr:to>
    <cdr:cxnSp macro="">
      <cdr:nvCxnSpPr>
        <cdr:cNvPr id="32" name="Přímá spojnice 31">
          <a:extLst xmlns:a="http://schemas.openxmlformats.org/drawingml/2006/main">
            <a:ext uri="{FF2B5EF4-FFF2-40B4-BE49-F238E27FC236}">
              <a16:creationId xmlns:a16="http://schemas.microsoft.com/office/drawing/2014/main" id="{60653AD3-1739-4077-824E-BFFD8BC74CF4}"/>
            </a:ext>
          </a:extLst>
        </cdr:cNvPr>
        <cdr:cNvCxnSpPr/>
      </cdr:nvCxnSpPr>
      <cdr:spPr>
        <a:xfrm xmlns:a="http://schemas.openxmlformats.org/drawingml/2006/main">
          <a:off x="749300" y="996950"/>
          <a:ext cx="2698750" cy="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chemeClr val="bg1"/>
          </a:solidFill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0.52237</cdr:x>
      <cdr:y>0.5471</cdr:y>
    </cdr:from>
    <cdr:to>
      <cdr:x>0.66363</cdr:x>
      <cdr:y>0.5471</cdr:y>
    </cdr:to>
    <cdr:cxnSp macro="">
      <cdr:nvCxnSpPr>
        <cdr:cNvPr id="34" name="Přímá spojnice 33">
          <a:extLst xmlns:a="http://schemas.openxmlformats.org/drawingml/2006/main">
            <a:ext uri="{FF2B5EF4-FFF2-40B4-BE49-F238E27FC236}">
              <a16:creationId xmlns:a16="http://schemas.microsoft.com/office/drawing/2014/main" id="{9F93E185-73A4-4B0D-BE53-5F163E860202}"/>
            </a:ext>
          </a:extLst>
        </cdr:cNvPr>
        <cdr:cNvCxnSpPr/>
      </cdr:nvCxnSpPr>
      <cdr:spPr>
        <a:xfrm xmlns:a="http://schemas.openxmlformats.org/drawingml/2006/main">
          <a:off x="3498850" y="1987550"/>
          <a:ext cx="946150" cy="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chemeClr val="bg1"/>
          </a:solidFill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0.67311</cdr:x>
      <cdr:y>0.62401</cdr:y>
    </cdr:from>
    <cdr:to>
      <cdr:x>0.98502</cdr:x>
      <cdr:y>0.62925</cdr:y>
    </cdr:to>
    <cdr:cxnSp macro="">
      <cdr:nvCxnSpPr>
        <cdr:cNvPr id="38" name="Přímá spojnice 37">
          <a:extLst xmlns:a="http://schemas.openxmlformats.org/drawingml/2006/main">
            <a:ext uri="{FF2B5EF4-FFF2-40B4-BE49-F238E27FC236}">
              <a16:creationId xmlns:a16="http://schemas.microsoft.com/office/drawing/2014/main" id="{D9D63625-61EF-4309-968F-E3BAA8ACC344}"/>
            </a:ext>
          </a:extLst>
        </cdr:cNvPr>
        <cdr:cNvCxnSpPr/>
      </cdr:nvCxnSpPr>
      <cdr:spPr>
        <a:xfrm xmlns:a="http://schemas.openxmlformats.org/drawingml/2006/main" flipV="1">
          <a:off x="4508500" y="2266950"/>
          <a:ext cx="2089150" cy="1905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chemeClr val="bg1"/>
          </a:solidFill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0.49583</cdr:x>
      <cdr:y>0.19577</cdr:y>
    </cdr:from>
    <cdr:to>
      <cdr:x>0.63235</cdr:x>
      <cdr:y>0.27967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3321050" y="711200"/>
          <a:ext cx="914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0.20311</cdr:x>
      <cdr:y>0.06354</cdr:y>
    </cdr:from>
    <cdr:to>
      <cdr:x>0.41642</cdr:x>
      <cdr:y>0.19813</cdr:y>
    </cdr:to>
    <cdr:sp macro="" textlink="">
      <cdr:nvSpPr>
        <cdr:cNvPr id="33" name="TextovéPole 32"/>
        <cdr:cNvSpPr txBox="1"/>
      </cdr:nvSpPr>
      <cdr:spPr>
        <a:xfrm xmlns:a="http://schemas.openxmlformats.org/drawingml/2006/main">
          <a:off x="2286748" y="355848"/>
          <a:ext cx="2401561" cy="7537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cs-CZ" sz="1400" dirty="0">
              <a:solidFill>
                <a:schemeClr val="bg1"/>
              </a:solidFill>
              <a:latin typeface="Myriad Pro" panose="020B0503030403020204" pitchFamily="34" charset="0"/>
            </a:rPr>
            <a:t>Most </a:t>
          </a:r>
          <a:r>
            <a:rPr lang="cs-CZ" sz="1400" dirty="0" err="1">
              <a:solidFill>
                <a:schemeClr val="bg1"/>
              </a:solidFill>
              <a:latin typeface="Myriad Pro" panose="020B0503030403020204" pitchFamily="34" charset="0"/>
            </a:rPr>
            <a:t>developed</a:t>
          </a:r>
          <a:r>
            <a:rPr lang="cs-CZ" sz="1400" dirty="0">
              <a:solidFill>
                <a:schemeClr val="bg1"/>
              </a:solidFill>
              <a:latin typeface="Myriad Pro" panose="020B0503030403020204" pitchFamily="34" charset="0"/>
            </a:rPr>
            <a:t> </a:t>
          </a:r>
          <a:r>
            <a:rPr lang="cs-CZ" sz="1400" baseline="0" dirty="0">
              <a:solidFill>
                <a:schemeClr val="bg1"/>
              </a:solidFill>
              <a:latin typeface="Myriad Pro" panose="020B0503030403020204" pitchFamily="34" charset="0"/>
            </a:rPr>
            <a:t>EU </a:t>
          </a:r>
          <a:r>
            <a:rPr lang="cs-CZ" sz="1400" baseline="0" dirty="0" err="1">
              <a:solidFill>
                <a:schemeClr val="bg1"/>
              </a:solidFill>
              <a:latin typeface="Myriad Pro" panose="020B0503030403020204" pitchFamily="34" charset="0"/>
            </a:rPr>
            <a:t>countries</a:t>
          </a:r>
          <a:endParaRPr lang="cs-CZ" sz="1400" baseline="0" dirty="0">
            <a:solidFill>
              <a:schemeClr val="bg1"/>
            </a:solidFill>
            <a:latin typeface="Myriad Pro" panose="020B0503030403020204" pitchFamily="34" charset="0"/>
          </a:endParaRPr>
        </a:p>
        <a:p xmlns:a="http://schemas.openxmlformats.org/drawingml/2006/main">
          <a:pPr algn="ctr"/>
          <a:r>
            <a:rPr lang="cs-CZ" sz="1400" baseline="0" dirty="0">
              <a:solidFill>
                <a:schemeClr val="bg1"/>
              </a:solidFill>
              <a:latin typeface="Myriad Pro" panose="020B0503030403020204" pitchFamily="34" charset="0"/>
            </a:rPr>
            <a:t>(Ø 34,1 Eur/h)</a:t>
          </a:r>
          <a:endParaRPr lang="cs-CZ" sz="1400" dirty="0">
            <a:solidFill>
              <a:schemeClr val="bg1"/>
            </a:solidFill>
            <a:latin typeface="Myriad Pro" panose="020B0503030403020204" pitchFamily="34" charset="0"/>
          </a:endParaRPr>
        </a:p>
      </cdr:txBody>
    </cdr:sp>
  </cdr:relSizeAnchor>
  <cdr:relSizeAnchor xmlns:cdr="http://schemas.openxmlformats.org/drawingml/2006/chartDrawing">
    <cdr:from>
      <cdr:x>0.49227</cdr:x>
      <cdr:y>0.33571</cdr:y>
    </cdr:from>
    <cdr:to>
      <cdr:x>0.70558</cdr:x>
      <cdr:y>0.4703</cdr:y>
    </cdr:to>
    <cdr:sp macro="" textlink="">
      <cdr:nvSpPr>
        <cdr:cNvPr id="36" name="TextovéPole 1"/>
        <cdr:cNvSpPr txBox="1"/>
      </cdr:nvSpPr>
      <cdr:spPr>
        <a:xfrm xmlns:a="http://schemas.openxmlformats.org/drawingml/2006/main">
          <a:off x="5542289" y="1880211"/>
          <a:ext cx="2401561" cy="7537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cs-CZ" sz="1400" dirty="0" err="1">
              <a:solidFill>
                <a:schemeClr val="bg1"/>
              </a:solidFill>
              <a:latin typeface="Myriad Pro" panose="020B0503030403020204" pitchFamily="34" charset="0"/>
            </a:rPr>
            <a:t>Peripheral</a:t>
          </a:r>
          <a:r>
            <a:rPr lang="cs-CZ" sz="1400" dirty="0">
              <a:solidFill>
                <a:schemeClr val="bg1"/>
              </a:solidFill>
              <a:latin typeface="Myriad Pro" panose="020B0503030403020204" pitchFamily="34" charset="0"/>
            </a:rPr>
            <a:t> </a:t>
          </a:r>
          <a:r>
            <a:rPr lang="cs-CZ" sz="1400" baseline="0" dirty="0">
              <a:solidFill>
                <a:schemeClr val="bg1"/>
              </a:solidFill>
              <a:latin typeface="Myriad Pro" panose="020B0503030403020204" pitchFamily="34" charset="0"/>
            </a:rPr>
            <a:t>EU </a:t>
          </a:r>
          <a:r>
            <a:rPr lang="cs-CZ" sz="1400" baseline="0" dirty="0" err="1">
              <a:solidFill>
                <a:schemeClr val="bg1"/>
              </a:solidFill>
              <a:latin typeface="Myriad Pro" panose="020B0503030403020204" pitchFamily="34" charset="0"/>
            </a:rPr>
            <a:t>countries</a:t>
          </a:r>
          <a:endParaRPr lang="cs-CZ" sz="1400" baseline="0" dirty="0">
            <a:solidFill>
              <a:schemeClr val="bg1"/>
            </a:solidFill>
            <a:latin typeface="Myriad Pro" panose="020B0503030403020204" pitchFamily="34" charset="0"/>
          </a:endParaRPr>
        </a:p>
        <a:p xmlns:a="http://schemas.openxmlformats.org/drawingml/2006/main">
          <a:pPr algn="ctr"/>
          <a:r>
            <a:rPr lang="cs-CZ" sz="1400" baseline="0" dirty="0">
              <a:solidFill>
                <a:schemeClr val="bg1"/>
              </a:solidFill>
              <a:latin typeface="Myriad Pro" panose="020B0503030403020204" pitchFamily="34" charset="0"/>
            </a:rPr>
            <a:t>(Ø 15,9 Eur/hod.)</a:t>
          </a:r>
          <a:endParaRPr lang="cs-CZ" sz="1400" dirty="0">
            <a:solidFill>
              <a:schemeClr val="bg1"/>
            </a:solidFill>
            <a:latin typeface="Myriad Pro" panose="020B0503030403020204" pitchFamily="34" charset="0"/>
          </a:endParaRPr>
        </a:p>
      </cdr:txBody>
    </cdr:sp>
  </cdr:relSizeAnchor>
  <cdr:relSizeAnchor xmlns:cdr="http://schemas.openxmlformats.org/drawingml/2006/chartDrawing">
    <cdr:from>
      <cdr:x>0.78669</cdr:x>
      <cdr:y>0.45251</cdr:y>
    </cdr:from>
    <cdr:to>
      <cdr:x>1</cdr:x>
      <cdr:y>0.5871</cdr:y>
    </cdr:to>
    <cdr:sp macro="" textlink="">
      <cdr:nvSpPr>
        <cdr:cNvPr id="37" name="TextovéPole 1"/>
        <cdr:cNvSpPr txBox="1"/>
      </cdr:nvSpPr>
      <cdr:spPr>
        <a:xfrm xmlns:a="http://schemas.openxmlformats.org/drawingml/2006/main">
          <a:off x="8856988" y="2534381"/>
          <a:ext cx="2401561" cy="7537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cs-CZ" sz="1400" dirty="0" err="1">
              <a:solidFill>
                <a:schemeClr val="bg1"/>
              </a:solidFill>
              <a:latin typeface="Myriad Pro" panose="020B0503030403020204" pitchFamily="34" charset="0"/>
            </a:rPr>
            <a:t>Developing</a:t>
          </a:r>
          <a:r>
            <a:rPr lang="cs-CZ" sz="1400" dirty="0">
              <a:solidFill>
                <a:schemeClr val="bg1"/>
              </a:solidFill>
              <a:latin typeface="Myriad Pro" panose="020B0503030403020204" pitchFamily="34" charset="0"/>
            </a:rPr>
            <a:t> </a:t>
          </a:r>
          <a:r>
            <a:rPr lang="cs-CZ" sz="1400" baseline="0" dirty="0">
              <a:solidFill>
                <a:schemeClr val="bg1"/>
              </a:solidFill>
              <a:latin typeface="Myriad Pro" panose="020B0503030403020204" pitchFamily="34" charset="0"/>
            </a:rPr>
            <a:t>EU </a:t>
          </a:r>
          <a:r>
            <a:rPr lang="cs-CZ" sz="1400" baseline="0" dirty="0" err="1">
              <a:solidFill>
                <a:schemeClr val="bg1"/>
              </a:solidFill>
              <a:latin typeface="Myriad Pro" panose="020B0503030403020204" pitchFamily="34" charset="0"/>
            </a:rPr>
            <a:t>countries</a:t>
          </a:r>
          <a:endParaRPr lang="cs-CZ" sz="1400" baseline="0" dirty="0">
            <a:solidFill>
              <a:schemeClr val="bg1"/>
            </a:solidFill>
            <a:latin typeface="Myriad Pro" panose="020B0503030403020204" pitchFamily="34" charset="0"/>
          </a:endParaRPr>
        </a:p>
        <a:p xmlns:a="http://schemas.openxmlformats.org/drawingml/2006/main">
          <a:pPr algn="ctr"/>
          <a:r>
            <a:rPr lang="cs-CZ" sz="1400" baseline="0" dirty="0">
              <a:solidFill>
                <a:schemeClr val="bg1"/>
              </a:solidFill>
              <a:latin typeface="Myriad Pro" panose="020B0503030403020204" pitchFamily="34" charset="0"/>
            </a:rPr>
            <a:t>(Ø 9,7 Eur/hod.)</a:t>
          </a:r>
          <a:endParaRPr lang="cs-CZ" sz="1400" dirty="0">
            <a:solidFill>
              <a:schemeClr val="bg1"/>
            </a:solidFill>
            <a:latin typeface="Myriad Pro" panose="020B0503030403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0.71965</cdr:x>
      <cdr:y>0.17593</cdr:y>
    </cdr:from>
    <cdr:to>
      <cdr:x>0.75156</cdr:x>
      <cdr:y>0.32703</cdr:y>
    </cdr:to>
    <cdr:cxnSp macro="">
      <cdr:nvCxnSpPr>
        <cdr:cNvPr id="3" name="Přímá spojnice se šipkou 2">
          <a:extLst xmlns:a="http://schemas.openxmlformats.org/drawingml/2006/main">
            <a:ext uri="{FF2B5EF4-FFF2-40B4-BE49-F238E27FC236}">
              <a16:creationId xmlns:a16="http://schemas.microsoft.com/office/drawing/2014/main" id="{2EDF642C-A9FF-4ADB-8735-D3C15112A2F4}"/>
            </a:ext>
          </a:extLst>
        </cdr:cNvPr>
        <cdr:cNvCxnSpPr/>
      </cdr:nvCxnSpPr>
      <cdr:spPr>
        <a:xfrm xmlns:a="http://schemas.openxmlformats.org/drawingml/2006/main">
          <a:off x="7567569" y="864066"/>
          <a:ext cx="335559" cy="742119"/>
        </a:xfrm>
        <a:prstGeom xmlns:a="http://schemas.openxmlformats.org/drawingml/2006/main" prst="straightConnector1">
          <a:avLst/>
        </a:prstGeom>
        <a:ln xmlns:a="http://schemas.openxmlformats.org/drawingml/2006/main" w="9525" cap="flat" cmpd="sng" algn="ctr">
          <a:solidFill>
            <a:schemeClr val="bg1"/>
          </a:solidFill>
          <a:prstDash val="solid"/>
          <a:round/>
          <a:headEnd type="none" w="med" len="med"/>
          <a:tailEnd type="arrow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0.93948</cdr:x>
      <cdr:y>0</cdr:y>
    </cdr:from>
    <cdr:to>
      <cdr:x>1</cdr:x>
      <cdr:y>0.07448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7643896" y="0"/>
          <a:ext cx="492409" cy="2787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600" b="1" dirty="0">
              <a:solidFill>
                <a:schemeClr val="bg1"/>
              </a:solidFill>
              <a:latin typeface="Myriad Pro" panose="020B0503030403020204" pitchFamily="34" charset="0"/>
            </a:rPr>
            <a:t>82,2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0.30256</cdr:x>
      <cdr:y>0.9349</cdr:y>
    </cdr:from>
    <cdr:to>
      <cdr:x>0.51809</cdr:x>
      <cdr:y>0.98109</cdr:y>
    </cdr:to>
    <cdr:sp macro="" textlink="">
      <cdr:nvSpPr>
        <cdr:cNvPr id="2" name="TextovéPole 1">
          <a:extLst xmlns:a="http://schemas.openxmlformats.org/drawingml/2006/main">
            <a:ext uri="{FF2B5EF4-FFF2-40B4-BE49-F238E27FC236}">
              <a16:creationId xmlns:a16="http://schemas.microsoft.com/office/drawing/2014/main" id="{250CB798-7B37-43DC-B4BA-EA4C55854528}"/>
            </a:ext>
          </a:extLst>
        </cdr:cNvPr>
        <cdr:cNvSpPr txBox="1"/>
      </cdr:nvSpPr>
      <cdr:spPr>
        <a:xfrm xmlns:a="http://schemas.openxmlformats.org/drawingml/2006/main">
          <a:off x="3307494" y="5002167"/>
          <a:ext cx="2356022" cy="247135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200" dirty="0">
              <a:solidFill>
                <a:schemeClr val="bg1"/>
              </a:solidFill>
            </a:rPr>
            <a:t>Volume in millions CZK </a:t>
          </a:r>
          <a:r>
            <a:rPr lang="cs-CZ" sz="1200" dirty="0">
              <a:solidFill>
                <a:schemeClr val="bg1"/>
              </a:solidFill>
            </a:rPr>
            <a:t>(</a:t>
          </a:r>
          <a:r>
            <a:rPr lang="en-GB" sz="1200" dirty="0">
              <a:solidFill>
                <a:schemeClr val="bg1"/>
              </a:solidFill>
            </a:rPr>
            <a:t>left axis</a:t>
          </a:r>
          <a:r>
            <a:rPr lang="cs-CZ" sz="1200" dirty="0">
              <a:solidFill>
                <a:schemeClr val="bg1"/>
              </a:solidFill>
            </a:rPr>
            <a:t>)</a:t>
          </a:r>
          <a:endParaRPr lang="en-GB" sz="12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0.53203</cdr:x>
      <cdr:y>0.9349</cdr:y>
    </cdr:from>
    <cdr:to>
      <cdr:x>0.74755</cdr:x>
      <cdr:y>0.98109</cdr:y>
    </cdr:to>
    <cdr:sp macro="" textlink="">
      <cdr:nvSpPr>
        <cdr:cNvPr id="3" name="TextovéPole 1">
          <a:extLst xmlns:a="http://schemas.openxmlformats.org/drawingml/2006/main">
            <a:ext uri="{FF2B5EF4-FFF2-40B4-BE49-F238E27FC236}">
              <a16:creationId xmlns:a16="http://schemas.microsoft.com/office/drawing/2014/main" id="{81F2CA9B-44C5-4C64-8A72-EFB386C3BF69}"/>
            </a:ext>
          </a:extLst>
        </cdr:cNvPr>
        <cdr:cNvSpPr txBox="1"/>
      </cdr:nvSpPr>
      <cdr:spPr>
        <a:xfrm xmlns:a="http://schemas.openxmlformats.org/drawingml/2006/main">
          <a:off x="5815915" y="5002167"/>
          <a:ext cx="2356022" cy="247135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200" dirty="0" err="1">
              <a:solidFill>
                <a:schemeClr val="bg1"/>
              </a:solidFill>
            </a:rPr>
            <a:t>Share</a:t>
          </a:r>
          <a:r>
            <a:rPr lang="cs-CZ" sz="1200" dirty="0">
              <a:solidFill>
                <a:schemeClr val="bg1"/>
              </a:solidFill>
            </a:rPr>
            <a:t> in % </a:t>
          </a:r>
          <a:r>
            <a:rPr lang="cs-CZ" sz="1200" dirty="0" err="1">
              <a:solidFill>
                <a:schemeClr val="bg1"/>
              </a:solidFill>
            </a:rPr>
            <a:t>of</a:t>
          </a:r>
          <a:r>
            <a:rPr lang="cs-CZ" sz="1200" dirty="0">
              <a:solidFill>
                <a:schemeClr val="bg1"/>
              </a:solidFill>
            </a:rPr>
            <a:t> GDP (</a:t>
          </a:r>
          <a:r>
            <a:rPr lang="cs-CZ" sz="1200" dirty="0" err="1">
              <a:solidFill>
                <a:schemeClr val="bg1"/>
              </a:solidFill>
            </a:rPr>
            <a:t>right</a:t>
          </a:r>
          <a:r>
            <a:rPr lang="cs-CZ" sz="1200" dirty="0">
              <a:solidFill>
                <a:schemeClr val="bg1"/>
              </a:solidFill>
            </a:rPr>
            <a:t> axis)</a:t>
          </a:r>
          <a:endParaRPr lang="en-GB" sz="1200" dirty="0">
            <a:solidFill>
              <a:schemeClr val="bg1"/>
            </a:solidFill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0.10587</cdr:x>
      <cdr:y>0.39128</cdr:y>
    </cdr:from>
    <cdr:to>
      <cdr:x>0.14807</cdr:x>
      <cdr:y>0.60872</cdr:y>
    </cdr:to>
    <cdr:sp macro="" textlink="">
      <cdr:nvSpPr>
        <cdr:cNvPr id="3" name="TextovéPole 2"/>
        <cdr:cNvSpPr txBox="1"/>
      </cdr:nvSpPr>
      <cdr:spPr>
        <a:xfrm xmlns:a="http://schemas.openxmlformats.org/drawingml/2006/main" rot="16200000">
          <a:off x="865044" y="1999263"/>
          <a:ext cx="966891" cy="4481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400" dirty="0">
              <a:solidFill>
                <a:schemeClr val="bg1"/>
              </a:solidFill>
              <a:latin typeface="Myriad Pro" panose="020B0503030403020204" pitchFamily="34" charset="0"/>
            </a:rPr>
            <a:t>173 203</a:t>
          </a:r>
        </a:p>
      </cdr:txBody>
    </cdr:sp>
  </cdr:relSizeAnchor>
  <cdr:relSizeAnchor xmlns:cdr="http://schemas.openxmlformats.org/drawingml/2006/chartDrawing">
    <cdr:from>
      <cdr:x>0.18182</cdr:x>
      <cdr:y>0.36308</cdr:y>
    </cdr:from>
    <cdr:to>
      <cdr:x>0.22403</cdr:x>
      <cdr:y>0.58051</cdr:y>
    </cdr:to>
    <cdr:sp macro="" textlink="">
      <cdr:nvSpPr>
        <cdr:cNvPr id="4" name="TextovéPole 1"/>
        <cdr:cNvSpPr txBox="1"/>
      </cdr:nvSpPr>
      <cdr:spPr>
        <a:xfrm xmlns:a="http://schemas.openxmlformats.org/drawingml/2006/main" rot="16200000">
          <a:off x="1671665" y="1873792"/>
          <a:ext cx="966846" cy="4482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400" dirty="0">
              <a:solidFill>
                <a:schemeClr val="bg1"/>
              </a:solidFill>
              <a:latin typeface="Myriad Pro" panose="020B0503030403020204" pitchFamily="34" charset="0"/>
            </a:rPr>
            <a:t>218 982</a:t>
          </a:r>
        </a:p>
      </cdr:txBody>
    </cdr:sp>
  </cdr:relSizeAnchor>
  <cdr:relSizeAnchor xmlns:cdr="http://schemas.openxmlformats.org/drawingml/2006/chartDrawing">
    <cdr:from>
      <cdr:x>0.25324</cdr:x>
      <cdr:y>0.33448</cdr:y>
    </cdr:from>
    <cdr:to>
      <cdr:x>0.29544</cdr:x>
      <cdr:y>0.55385</cdr:y>
    </cdr:to>
    <cdr:sp macro="" textlink="">
      <cdr:nvSpPr>
        <cdr:cNvPr id="5" name="TextovéPole 1"/>
        <cdr:cNvSpPr txBox="1"/>
      </cdr:nvSpPr>
      <cdr:spPr>
        <a:xfrm xmlns:a="http://schemas.openxmlformats.org/drawingml/2006/main" rot="16200000">
          <a:off x="2425813" y="1750980"/>
          <a:ext cx="975477" cy="4481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400" dirty="0">
              <a:solidFill>
                <a:schemeClr val="bg1"/>
              </a:solidFill>
              <a:latin typeface="Myriad Pro" panose="020B0503030403020204" pitchFamily="34" charset="0"/>
            </a:rPr>
            <a:t>250 797</a:t>
          </a:r>
        </a:p>
      </cdr:txBody>
    </cdr:sp>
  </cdr:relSizeAnchor>
  <cdr:relSizeAnchor xmlns:cdr="http://schemas.openxmlformats.org/drawingml/2006/chartDrawing">
    <cdr:from>
      <cdr:x>0.33052</cdr:x>
      <cdr:y>0.22576</cdr:y>
    </cdr:from>
    <cdr:to>
      <cdr:x>0.37273</cdr:x>
      <cdr:y>0.4432</cdr:y>
    </cdr:to>
    <cdr:sp macro="" textlink="">
      <cdr:nvSpPr>
        <cdr:cNvPr id="6" name="TextovéPole 1"/>
        <cdr:cNvSpPr txBox="1"/>
      </cdr:nvSpPr>
      <cdr:spPr>
        <a:xfrm xmlns:a="http://schemas.openxmlformats.org/drawingml/2006/main" rot="16200000">
          <a:off x="2417559" y="1060701"/>
          <a:ext cx="799476" cy="338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400" dirty="0">
              <a:solidFill>
                <a:schemeClr val="bg1"/>
              </a:solidFill>
              <a:latin typeface="Myriad Pro" panose="020B0503030403020204" pitchFamily="34" charset="0"/>
            </a:rPr>
            <a:t>309 027</a:t>
          </a:r>
        </a:p>
      </cdr:txBody>
    </cdr:sp>
  </cdr:relSizeAnchor>
  <cdr:relSizeAnchor xmlns:cdr="http://schemas.openxmlformats.org/drawingml/2006/chartDrawing">
    <cdr:from>
      <cdr:x>0.40269</cdr:x>
      <cdr:y>0.22218</cdr:y>
    </cdr:from>
    <cdr:to>
      <cdr:x>0.4449</cdr:x>
      <cdr:y>0.43961</cdr:y>
    </cdr:to>
    <cdr:sp macro="" textlink="">
      <cdr:nvSpPr>
        <cdr:cNvPr id="7" name="TextovéPole 1"/>
        <cdr:cNvSpPr txBox="1"/>
      </cdr:nvSpPr>
      <cdr:spPr>
        <a:xfrm xmlns:a="http://schemas.openxmlformats.org/drawingml/2006/main" rot="16200000">
          <a:off x="4017379" y="1247243"/>
          <a:ext cx="966847" cy="4482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400" dirty="0">
              <a:solidFill>
                <a:schemeClr val="bg1"/>
              </a:solidFill>
              <a:latin typeface="Myriad Pro" panose="020B0503030403020204" pitchFamily="34" charset="0"/>
            </a:rPr>
            <a:t>361 709</a:t>
          </a:r>
        </a:p>
      </cdr:txBody>
    </cdr:sp>
  </cdr:relSizeAnchor>
  <cdr:relSizeAnchor xmlns:cdr="http://schemas.openxmlformats.org/drawingml/2006/chartDrawing">
    <cdr:from>
      <cdr:x>0.47866</cdr:x>
      <cdr:y>0.27487</cdr:y>
    </cdr:from>
    <cdr:to>
      <cdr:x>0.52086</cdr:x>
      <cdr:y>0.49231</cdr:y>
    </cdr:to>
    <cdr:sp macro="" textlink="">
      <cdr:nvSpPr>
        <cdr:cNvPr id="8" name="TextovéPole 1"/>
        <cdr:cNvSpPr txBox="1"/>
      </cdr:nvSpPr>
      <cdr:spPr>
        <a:xfrm xmlns:a="http://schemas.openxmlformats.org/drawingml/2006/main" rot="16200000">
          <a:off x="2971800" y="1047750"/>
          <a:ext cx="673100" cy="279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400" dirty="0">
              <a:solidFill>
                <a:schemeClr val="bg1"/>
              </a:solidFill>
              <a:latin typeface="Myriad Pro" panose="020B0503030403020204" pitchFamily="34" charset="0"/>
            </a:rPr>
            <a:t>318 462</a:t>
          </a:r>
        </a:p>
      </cdr:txBody>
    </cdr:sp>
  </cdr:relSizeAnchor>
  <cdr:relSizeAnchor xmlns:cdr="http://schemas.openxmlformats.org/drawingml/2006/chartDrawing">
    <cdr:from>
      <cdr:x>0.55362</cdr:x>
      <cdr:y>0.28257</cdr:y>
    </cdr:from>
    <cdr:to>
      <cdr:x>0.59582</cdr:x>
      <cdr:y>0.5</cdr:y>
    </cdr:to>
    <cdr:sp macro="" textlink="">
      <cdr:nvSpPr>
        <cdr:cNvPr id="9" name="TextovéPole 1"/>
        <cdr:cNvSpPr txBox="1"/>
      </cdr:nvSpPr>
      <cdr:spPr>
        <a:xfrm xmlns:a="http://schemas.openxmlformats.org/drawingml/2006/main" rot="16200000">
          <a:off x="4205108" y="1269602"/>
          <a:ext cx="799439" cy="3381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400" dirty="0">
              <a:solidFill>
                <a:schemeClr val="bg1"/>
              </a:solidFill>
              <a:latin typeface="Myriad Pro" panose="020B0503030403020204" pitchFamily="34" charset="0"/>
            </a:rPr>
            <a:t>306 350</a:t>
          </a:r>
        </a:p>
      </cdr:txBody>
    </cdr:sp>
  </cdr:relSizeAnchor>
  <cdr:relSizeAnchor xmlns:cdr="http://schemas.openxmlformats.org/drawingml/2006/chartDrawing">
    <cdr:from>
      <cdr:x>0.62446</cdr:x>
      <cdr:y>0.28513</cdr:y>
    </cdr:from>
    <cdr:to>
      <cdr:x>0.66667</cdr:x>
      <cdr:y>0.50256</cdr:y>
    </cdr:to>
    <cdr:sp macro="" textlink="">
      <cdr:nvSpPr>
        <cdr:cNvPr id="10" name="TextovéPole 1"/>
        <cdr:cNvSpPr txBox="1"/>
      </cdr:nvSpPr>
      <cdr:spPr>
        <a:xfrm xmlns:a="http://schemas.openxmlformats.org/drawingml/2006/main" rot="16200000">
          <a:off x="3937000" y="1079500"/>
          <a:ext cx="673100" cy="279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400" dirty="0">
              <a:solidFill>
                <a:schemeClr val="bg1"/>
              </a:solidFill>
              <a:latin typeface="Myriad Pro" panose="020B0503030403020204" pitchFamily="34" charset="0"/>
            </a:rPr>
            <a:t>310 921</a:t>
          </a:r>
        </a:p>
      </cdr:txBody>
    </cdr:sp>
  </cdr:relSizeAnchor>
  <cdr:relSizeAnchor xmlns:cdr="http://schemas.openxmlformats.org/drawingml/2006/chartDrawing">
    <cdr:from>
      <cdr:x>0.70141</cdr:x>
      <cdr:y>0.13432</cdr:y>
    </cdr:from>
    <cdr:to>
      <cdr:x>0.74362</cdr:x>
      <cdr:y>0.35175</cdr:y>
    </cdr:to>
    <cdr:sp macro="" textlink="">
      <cdr:nvSpPr>
        <cdr:cNvPr id="11" name="TextovéPole 1"/>
        <cdr:cNvSpPr txBox="1"/>
      </cdr:nvSpPr>
      <cdr:spPr>
        <a:xfrm xmlns:a="http://schemas.openxmlformats.org/drawingml/2006/main" rot="16200000">
          <a:off x="5389336" y="724466"/>
          <a:ext cx="799438" cy="338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400" dirty="0">
              <a:solidFill>
                <a:schemeClr val="bg1"/>
              </a:solidFill>
              <a:latin typeface="Myriad Pro" panose="020B0503030403020204" pitchFamily="34" charset="0"/>
            </a:rPr>
            <a:t>407 106</a:t>
          </a:r>
        </a:p>
      </cdr:txBody>
    </cdr:sp>
  </cdr:relSizeAnchor>
  <cdr:relSizeAnchor xmlns:cdr="http://schemas.openxmlformats.org/drawingml/2006/chartDrawing">
    <cdr:from>
      <cdr:x>0.77603</cdr:x>
      <cdr:y>0.11705</cdr:y>
    </cdr:from>
    <cdr:to>
      <cdr:x>0.81824</cdr:x>
      <cdr:y>0.33448</cdr:y>
    </cdr:to>
    <cdr:sp macro="" textlink="">
      <cdr:nvSpPr>
        <cdr:cNvPr id="12" name="TextovéPole 1"/>
        <cdr:cNvSpPr txBox="1"/>
      </cdr:nvSpPr>
      <cdr:spPr>
        <a:xfrm xmlns:a="http://schemas.openxmlformats.org/drawingml/2006/main" rot="16200000">
          <a:off x="5987158" y="660981"/>
          <a:ext cx="799439" cy="338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400" dirty="0">
              <a:solidFill>
                <a:schemeClr val="bg1"/>
              </a:solidFill>
              <a:latin typeface="Myriad Pro" panose="020B0503030403020204" pitchFamily="34" charset="0"/>
            </a:rPr>
            <a:t>468 517</a:t>
          </a:r>
        </a:p>
      </cdr:txBody>
    </cdr:sp>
  </cdr:relSizeAnchor>
  <cdr:relSizeAnchor xmlns:cdr="http://schemas.openxmlformats.org/drawingml/2006/chartDrawing">
    <cdr:from>
      <cdr:x>0.84747</cdr:x>
      <cdr:y>0.05676</cdr:y>
    </cdr:from>
    <cdr:to>
      <cdr:x>0.88968</cdr:x>
      <cdr:y>0.27419</cdr:y>
    </cdr:to>
    <cdr:sp macro="" textlink="">
      <cdr:nvSpPr>
        <cdr:cNvPr id="13" name="TextovéPole 1"/>
        <cdr:cNvSpPr txBox="1"/>
      </cdr:nvSpPr>
      <cdr:spPr>
        <a:xfrm xmlns:a="http://schemas.openxmlformats.org/drawingml/2006/main" rot="16200000">
          <a:off x="5410872" y="421701"/>
          <a:ext cx="738664" cy="2808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400" dirty="0">
              <a:solidFill>
                <a:schemeClr val="bg1"/>
              </a:solidFill>
              <a:latin typeface="Myriad Pro" panose="020B0503030403020204" pitchFamily="34" charset="0"/>
            </a:rPr>
            <a:t>559 582</a:t>
          </a:r>
        </a:p>
      </cdr:txBody>
    </cdr:sp>
  </cdr:relSizeAnchor>
  <cdr:relSizeAnchor xmlns:cdr="http://schemas.openxmlformats.org/drawingml/2006/chartDrawing">
    <cdr:from>
      <cdr:x>0.92278</cdr:x>
      <cdr:y>0.01402</cdr:y>
    </cdr:from>
    <cdr:to>
      <cdr:x>0.96499</cdr:x>
      <cdr:y>0.18373</cdr:y>
    </cdr:to>
    <cdr:sp macro="" textlink="">
      <cdr:nvSpPr>
        <cdr:cNvPr id="14" name="TextovéPole 1"/>
        <cdr:cNvSpPr txBox="1"/>
      </cdr:nvSpPr>
      <cdr:spPr>
        <a:xfrm xmlns:a="http://schemas.openxmlformats.org/drawingml/2006/main" rot="16200000">
          <a:off x="5993092" y="195450"/>
          <a:ext cx="576552" cy="2808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400" dirty="0">
              <a:solidFill>
                <a:schemeClr val="bg1"/>
              </a:solidFill>
              <a:latin typeface="Myriad Pro" panose="020B0503030403020204" pitchFamily="34" charset="0"/>
            </a:rPr>
            <a:t>658 519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0.10755</cdr:x>
      <cdr:y>0.1284</cdr:y>
    </cdr:from>
    <cdr:to>
      <cdr:x>0.88714</cdr:x>
      <cdr:y>0.46308</cdr:y>
    </cdr:to>
    <cdr:cxnSp macro="">
      <cdr:nvCxnSpPr>
        <cdr:cNvPr id="2" name="Přímá spojnice 1">
          <a:extLst xmlns:a="http://schemas.openxmlformats.org/drawingml/2006/main">
            <a:ext uri="{FF2B5EF4-FFF2-40B4-BE49-F238E27FC236}">
              <a16:creationId xmlns:a16="http://schemas.microsoft.com/office/drawing/2014/main" id="{20DA9611-F610-462D-9453-B9BF453B6F74}"/>
            </a:ext>
          </a:extLst>
        </cdr:cNvPr>
        <cdr:cNvCxnSpPr/>
      </cdr:nvCxnSpPr>
      <cdr:spPr>
        <a:xfrm xmlns:a="http://schemas.openxmlformats.org/drawingml/2006/main" flipV="1">
          <a:off x="780602" y="539750"/>
          <a:ext cx="5658298" cy="1406882"/>
        </a:xfrm>
        <a:prstGeom xmlns:a="http://schemas.openxmlformats.org/drawingml/2006/main" prst="line">
          <a:avLst/>
        </a:prstGeom>
        <a:ln xmlns:a="http://schemas.openxmlformats.org/drawingml/2006/main" w="15875">
          <a:solidFill>
            <a:schemeClr val="bg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F1D00A-CF41-4691-B157-457525ABE6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F76FA61-9174-45DF-932B-931DD4DCB8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49E12D6-1CB1-4D75-9DC9-C480A7F90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0A105-7E0E-4836-89E3-B6C7AF6266EB}" type="datetimeFigureOut">
              <a:rPr lang="cs-CZ" smtClean="0"/>
              <a:t>25.10.2019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2666AF2-7914-43F9-BE30-2155B8CB6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49C46F1-62C8-4E52-A75B-46E6A3A4D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173E-AD20-48A6-BC4D-03446B46A0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775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305280-FF03-40B5-9EF0-4F62E672F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1A88CEE-361F-4E29-A749-8AF247DB99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77D579-E782-453F-B154-4FC0B095F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0A105-7E0E-4836-89E3-B6C7AF6266EB}" type="datetimeFigureOut">
              <a:rPr lang="cs-CZ" smtClean="0"/>
              <a:t>25.10.2019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6A95D0C-E499-478F-822C-2DF4842AA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F1E3AE6-9F64-472E-91D7-FF276170E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173E-AD20-48A6-BC4D-03446B46A0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3030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35CA28B-37A2-42D7-8ADE-8C5AC4F4FD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3A1B9BC-E8AE-4C09-937F-E041149189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B09917B-18A7-4C40-B425-07968CD75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0A105-7E0E-4836-89E3-B6C7AF6266EB}" type="datetimeFigureOut">
              <a:rPr lang="cs-CZ" smtClean="0"/>
              <a:t>25.10.2019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69DD290-626B-4B4E-9B15-A2A76165B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9A72C4E-38EC-41B5-ADC4-2741A7D66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173E-AD20-48A6-BC4D-03446B46A0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0054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AC026A-ED42-4E0D-94FE-DDA81D911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A2915AD-53C2-4882-BEDE-23DF76D5C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5907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 + závor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C13823-E89F-4744-9928-31C8E126E1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ln>
            <a:noFill/>
          </a:ln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3DB534-3E9F-40C2-A2EC-FBFAC7BE3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3235408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 + logo + logo svaz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975A043E-073C-4BF9-9DB6-BF3209561D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8C13823-E89F-4744-9928-31C8E126E1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49781"/>
            <a:ext cx="9144000" cy="1772160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3DB534-3E9F-40C2-A2EC-FBFAC7BE3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15764"/>
            <a:ext cx="9144000" cy="50499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D7F39CF-EAF8-4D6B-86B5-0D768187F6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811" y="517631"/>
            <a:ext cx="1874378" cy="273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42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 + loga svaz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406293EF-AE57-4F78-9269-0F65F52C7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FAC026A-ED42-4E0D-94FE-DDA81D911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A2915AD-53C2-4882-BEDE-23DF76D5C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9175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AC026A-ED42-4E0D-94FE-DDA81D911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18" y="365125"/>
            <a:ext cx="984885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A2915AD-53C2-4882-BEDE-23DF76D5C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918" y="1825625"/>
            <a:ext cx="984885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77941D3-377E-4B52-A864-6BA32E88A4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723" y="509319"/>
            <a:ext cx="790324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26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 + logo + loga svaz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AC026A-ED42-4E0D-94FE-DDA81D911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18" y="365125"/>
            <a:ext cx="984885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A2915AD-53C2-4882-BEDE-23DF76D5C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918" y="1825625"/>
            <a:ext cx="984885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77941D3-377E-4B52-A864-6BA32E88A4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724" y="509319"/>
            <a:ext cx="790324" cy="1152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28C07AE-6B74-4389-9631-E66E0B2D0C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66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FD4F90-815B-4B9B-989A-786CC23D8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F23BCB1-8E92-4033-B7DC-6CF89068B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2474956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0D046A-9551-49ED-A0D4-C096439C4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C35FBF7-498D-49A9-ACE8-039A8826C0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6D0B4631-0629-45FE-A9FE-787401F9F3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148774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D05EEE-0930-4067-B242-28261DDBC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537C4C-DEFB-4A38-818E-573DA0BF0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2CFE2B-7FDD-44D3-AD1E-21EA8EBDB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0A105-7E0E-4836-89E3-B6C7AF6266EB}" type="datetimeFigureOut">
              <a:rPr lang="cs-CZ" smtClean="0"/>
              <a:t>25.10.2019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4990A96-D3F6-4B9F-8108-EF8960174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0E5CB20-EFD1-4F84-A916-F229C7E40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173E-AD20-48A6-BC4D-03446B46A0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794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va obsahy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148AF0D-0824-492C-915F-93A2CA64B6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918" y="1825625"/>
            <a:ext cx="47880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C9CAE7D-4DED-430A-9008-1024B2EB36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32768" y="1825625"/>
            <a:ext cx="47880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CD6D6B0-2076-41E8-8EA8-F3725D6C5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723" y="509319"/>
            <a:ext cx="790324" cy="1152000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63575B32-681D-4FA6-B595-845E96988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18" y="365125"/>
            <a:ext cx="984885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4135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va obsahy + logo + loga svaz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148AF0D-0824-492C-915F-93A2CA64B6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918" y="1825625"/>
            <a:ext cx="47880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C9CAE7D-4DED-430A-9008-1024B2EB36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32768" y="1825625"/>
            <a:ext cx="47880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CD6D6B0-2076-41E8-8EA8-F3725D6C5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723" y="509319"/>
            <a:ext cx="790324" cy="1152000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63575B32-681D-4FA6-B595-845E96988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18" y="365125"/>
            <a:ext cx="984885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E58ABBC-DF98-467F-8995-B3B1929029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530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D83992-F062-448E-BCC9-81DC442A5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51C4307-B6CE-4646-969E-D43F18D7A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694ABA3-490E-4AE4-BE61-9FC30D939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F5BF17F4-B582-4EC2-8373-96AE2871F5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5AF3713-4728-4AC7-94A0-FA874414A4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784855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51C4307-B6CE-4646-969E-D43F18D7A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918" y="1681163"/>
            <a:ext cx="44926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694ABA3-490E-4AE4-BE61-9FC30D939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918" y="2505075"/>
            <a:ext cx="4492625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F5BF17F4-B582-4EC2-8373-96AE2871F5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07606" y="1681163"/>
            <a:ext cx="45147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5AF3713-4728-4AC7-94A0-FA874414A4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07606" y="2505075"/>
            <a:ext cx="451475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27200FBC-A4F7-4483-AA9F-9CF4E0DC7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18" y="327025"/>
            <a:ext cx="984885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F3E6F87-5402-461D-ACD3-4CCB92B7A3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017" y="509319"/>
            <a:ext cx="790324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55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 + logo + loga svaz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51C4307-B6CE-4646-969E-D43F18D7A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918" y="1681163"/>
            <a:ext cx="44926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694ABA3-490E-4AE4-BE61-9FC30D939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918" y="2505075"/>
            <a:ext cx="4492625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F5BF17F4-B582-4EC2-8373-96AE2871F5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07606" y="1681163"/>
            <a:ext cx="45147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5AF3713-4728-4AC7-94A0-FA874414A4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07606" y="2505075"/>
            <a:ext cx="451475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27200FBC-A4F7-4483-AA9F-9CF4E0DC7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18" y="327025"/>
            <a:ext cx="984885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F3E6F87-5402-461D-ACD3-4CCB92B7A3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016" y="509319"/>
            <a:ext cx="790324" cy="1152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0F525D1-D2B2-4907-9413-B7DFEC879E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7911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6A74DD-5A4C-407D-9E2F-D2F590FB8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7973574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69247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ČMKOS + loga svaz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9D7F39CF-EAF8-4D6B-86B5-0D768187F6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359" y="565672"/>
            <a:ext cx="3287282" cy="479164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C104A04-0949-47CB-B5B2-8E146214A4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972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dcl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F3BE27E4-D59F-450A-AC38-51AB31809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183" y="560583"/>
            <a:ext cx="9071634" cy="573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320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a svaz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B2CFAF8-352B-491D-993A-6ECC15705E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24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B8FEF0-3EDF-4362-89F4-F04C9A1CB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9CC7FE7-A84A-4328-A62D-A74603F97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6CFBB40-9FED-4FD6-AD36-38536F24E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0A105-7E0E-4836-89E3-B6C7AF6266EB}" type="datetimeFigureOut">
              <a:rPr lang="cs-CZ" smtClean="0"/>
              <a:t>25.10.2019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6021D18-6A83-4CAA-B5DE-FF5459A05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DA26EAB-5E87-4347-83B5-4F4507194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173E-AD20-48A6-BC4D-03446B46A0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40828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663726-40FC-43D6-AC99-463346803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CC2FDF2-D538-4BAF-A14F-0B4F6173D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67FFCA2-DD15-46FD-8DB8-C9B4606B2D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2699171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ED22FD-2526-4D17-9B42-FA733EE1B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0A26E1C-726C-4B28-B4AE-7743CE0AF2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431AB16-97E5-4D41-B8F2-D1DE0DAACB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388424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2120" cy="114463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5321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562" y="1604399"/>
            <a:ext cx="10972120" cy="397725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43645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7791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2120" cy="114463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5321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562" y="1604399"/>
            <a:ext cx="10972120" cy="397725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79555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2120" cy="114463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5321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10972120" cy="39772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53227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2120" cy="114463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5321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5354133" cy="39772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03" y="1604399"/>
            <a:ext cx="5354133" cy="39772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64967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2120" cy="114463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5321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38821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562" y="273423"/>
            <a:ext cx="10972120" cy="530735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57541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2120" cy="114463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5321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5354133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03" y="1604399"/>
            <a:ext cx="5354133" cy="39772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562" y="3682062"/>
            <a:ext cx="5354133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429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02C13D-78CF-410B-B1C8-D15F56174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BA8875-E6A9-4F3F-9086-39AD3D2AAD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85E22AF-D249-4076-A6C5-540463623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7655F36-DBDB-4B16-A3F1-7D4E17694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0A105-7E0E-4836-89E3-B6C7AF6266EB}" type="datetimeFigureOut">
              <a:rPr lang="cs-CZ" smtClean="0"/>
              <a:t>25.10.2019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ECDF0BA-003B-4FB1-A985-0A8BB6935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944218B-C5EA-41DD-B3CC-F9A64DAB7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173E-AD20-48A6-BC4D-03446B46A0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67029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2120" cy="114463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5321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5354133" cy="39772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03" y="1604399"/>
            <a:ext cx="5354133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03" y="3682062"/>
            <a:ext cx="5354133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53312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2120" cy="114463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5321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5354133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03" y="1604399"/>
            <a:ext cx="5354133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562" y="3682062"/>
            <a:ext cx="10972120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92415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2120" cy="114463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5321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10972120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562" y="3682062"/>
            <a:ext cx="10972120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20756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2120" cy="114463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5321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5354133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03" y="1604399"/>
            <a:ext cx="5354133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562" y="3682062"/>
            <a:ext cx="5354133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03" y="3682062"/>
            <a:ext cx="5354133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28480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2120" cy="114463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5321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3532848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19" y="1604399"/>
            <a:ext cx="3532848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676" y="1604399"/>
            <a:ext cx="3532848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562" y="3682062"/>
            <a:ext cx="3532848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19" y="3682062"/>
            <a:ext cx="3532848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676" y="3682062"/>
            <a:ext cx="3532848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4431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3A221A-FB21-412C-8A31-311B9D134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5E29F5D-2BDF-47EA-AF2E-0F0F62645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A63DEF8-B066-43D5-8790-2975D5709B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824598A-BA0D-456A-8F15-A8C91861CB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BD14DA8-8CD3-475B-99C8-84391BEC8B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F0DEA9C-11A5-4234-93BC-6424A2373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0A105-7E0E-4836-89E3-B6C7AF6266EB}" type="datetimeFigureOut">
              <a:rPr lang="cs-CZ" smtClean="0"/>
              <a:t>25.10.2019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43CD05D-C755-4573-9E1C-362FDF829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BB9663D-DAC4-4B64-ABB5-E3A1130F1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173E-AD20-48A6-BC4D-03446B46A0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754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C3E510-635A-46A8-87F9-803180CE1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33BC9C6-E5D0-447B-949F-63B6B2147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0A105-7E0E-4836-89E3-B6C7AF6266EB}" type="datetimeFigureOut">
              <a:rPr lang="cs-CZ" smtClean="0"/>
              <a:t>25.10.2019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684837B-6510-44EC-A2C2-A9A9B0FCF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02DB49B-3B45-4F14-BA5E-7B108CDEA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173E-AD20-48A6-BC4D-03446B46A0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1259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F53550D-7702-41D9-B9AD-9D0FC9DD4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0A105-7E0E-4836-89E3-B6C7AF6266EB}" type="datetimeFigureOut">
              <a:rPr lang="cs-CZ" smtClean="0"/>
              <a:t>25.10.2019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0E9FD5E-3ECA-4A1C-AE29-7A0046018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B0100CF-5D4C-4DF0-8FE4-2A1C78AB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173E-AD20-48A6-BC4D-03446B46A0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929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552B5E-3FDD-4536-81DC-B339F4673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B49A8D-5807-4074-96B3-1B3AF9BE1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2F44A3A-255E-4627-9CB4-FAFD9DB1C8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50BA930-0900-4F99-B615-6F8B83347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0A105-7E0E-4836-89E3-B6C7AF6266EB}" type="datetimeFigureOut">
              <a:rPr lang="cs-CZ" smtClean="0"/>
              <a:t>25.10.2019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88C57C-BE69-4FD0-8827-EC3A62C69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FB0400E-40F4-43B6-97CD-03753F47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173E-AD20-48A6-BC4D-03446B46A0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8041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95A5BE-A314-42CA-B1AF-D3C75259E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96ED242-66D9-4B38-8366-079A9F6091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E2242AD-48D0-459F-B485-07C52D308B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97D0F81-7138-4BE3-97BC-5E3F3C18B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0A105-7E0E-4836-89E3-B6C7AF6266EB}" type="datetimeFigureOut">
              <a:rPr lang="cs-CZ" smtClean="0"/>
              <a:t>25.10.2019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31A9D8C-6BD5-4EE1-8A18-7EB2A5BD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536C36A-C701-4CBD-B3A6-149051F28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173E-AD20-48A6-BC4D-03446B46A0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5698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8EBBF6E-1CA0-4826-9A5E-FA47F2386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0B7B520-ADE2-41B4-8926-943A014EA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F9CC1A0-D4B5-4E01-ABD5-573291FF02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0A105-7E0E-4836-89E3-B6C7AF6266EB}" type="datetimeFigureOut">
              <a:rPr lang="cs-CZ" smtClean="0"/>
              <a:t>25.10.2019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6379185-4750-406C-9E0F-0A2FDA3DEB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A0CF830-364B-462F-8912-C929EA28FC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5173E-AD20-48A6-BC4D-03446B46A0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174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2D618F0-BB19-4130-BBFC-87558D00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4DEAE1D-A1D4-4EDF-A5B3-9289F7535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7273297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2120" cy="114463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5321" b="0" strike="noStrike" spc="-1">
                <a:latin typeface="Arial"/>
              </a:rPr>
              <a:t>Klikněte pro úpravu formátu textu nadpisu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10972120" cy="39772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3870" b="0" strike="noStrike" spc="-1">
                <a:latin typeface="Arial"/>
              </a:rPr>
              <a:t>Klikněte pro úpravu formátu textu osnovy</a:t>
            </a:r>
          </a:p>
          <a:p>
            <a:pPr marL="1044922" lvl="1" indent="-391846">
              <a:spcBef>
                <a:spcPts val="1371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cs-CZ" sz="3386" b="0" strike="noStrike" spc="-1">
                <a:latin typeface="Arial"/>
              </a:rPr>
              <a:t>Druhá úroveň</a:t>
            </a:r>
          </a:p>
          <a:p>
            <a:pPr marL="1567382" lvl="2" indent="-348307">
              <a:spcBef>
                <a:spcPts val="1028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903" b="0" strike="noStrike" spc="-1">
                <a:latin typeface="Arial"/>
              </a:rPr>
              <a:t>Třetí úroveň</a:t>
            </a:r>
          </a:p>
          <a:p>
            <a:pPr marL="2089843" lvl="3" indent="-261230">
              <a:spcBef>
                <a:spcPts val="686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cs-CZ" sz="2419" b="0" strike="noStrike" spc="-1">
                <a:latin typeface="Arial"/>
              </a:rPr>
              <a:t>Čtvrtá úroveň osnovy</a:t>
            </a:r>
          </a:p>
          <a:p>
            <a:pPr marL="2612304" lvl="4" indent="-261230">
              <a:spcBef>
                <a:spcPts val="342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419" b="0" strike="noStrike" spc="-1">
                <a:latin typeface="Arial"/>
              </a:rPr>
              <a:t>Pátá úroveň osnovy</a:t>
            </a:r>
          </a:p>
          <a:p>
            <a:pPr marL="3134765" lvl="5" indent="-261230">
              <a:spcBef>
                <a:spcPts val="342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419" b="0" strike="noStrike" spc="-1">
                <a:latin typeface="Arial"/>
              </a:rPr>
              <a:t>Šestá úroveň</a:t>
            </a:r>
          </a:p>
          <a:p>
            <a:pPr marL="3657226" lvl="6" indent="-261230">
              <a:spcBef>
                <a:spcPts val="342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419" b="0" strike="noStrike" spc="-1">
                <a:latin typeface="Arial"/>
              </a:rPr>
              <a:t>Sedmá úroveň</a:t>
            </a:r>
          </a:p>
        </p:txBody>
      </p:sp>
    </p:spTree>
    <p:extLst>
      <p:ext uri="{BB962C8B-B14F-4D97-AF65-F5344CB8AC3E}">
        <p14:creationId xmlns:p14="http://schemas.microsoft.com/office/powerpoint/2010/main" val="2291434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xStyles>
    <p:titleStyle>
      <a:lvl1pPr algn="l" defTabSz="1105875" rtl="0" eaLnBrk="1" latinLnBrk="0" hangingPunct="1">
        <a:lnSpc>
          <a:spcPct val="90000"/>
        </a:lnSpc>
        <a:spcBef>
          <a:spcPct val="0"/>
        </a:spcBef>
        <a:buNone/>
        <a:defRPr sz="532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22461" indent="-391846" algn="l" defTabSz="1105875" rtl="0" eaLnBrk="1" latinLnBrk="0" hangingPunct="1">
        <a:lnSpc>
          <a:spcPct val="90000"/>
        </a:lnSpc>
        <a:spcBef>
          <a:spcPts val="1714"/>
        </a:spcBef>
        <a:buClr>
          <a:srgbClr val="FFFFFF"/>
        </a:buClr>
        <a:buSzPct val="45000"/>
        <a:buFont typeface="Wingdings" charset="2"/>
        <a:buChar char=""/>
        <a:defRPr sz="3386" kern="1200">
          <a:solidFill>
            <a:schemeClr val="tx1"/>
          </a:solidFill>
          <a:latin typeface="+mn-lt"/>
          <a:ea typeface="+mn-ea"/>
          <a:cs typeface="+mn-cs"/>
        </a:defRPr>
      </a:lvl1pPr>
      <a:lvl2pPr marL="829407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903" kern="1200">
          <a:solidFill>
            <a:schemeClr val="tx1"/>
          </a:solidFill>
          <a:latin typeface="+mn-lt"/>
          <a:ea typeface="+mn-ea"/>
          <a:cs typeface="+mn-cs"/>
        </a:defRPr>
      </a:lvl2pPr>
      <a:lvl3pPr marL="1382344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419" kern="1200">
          <a:solidFill>
            <a:schemeClr val="tx1"/>
          </a:solidFill>
          <a:latin typeface="+mn-lt"/>
          <a:ea typeface="+mn-ea"/>
          <a:cs typeface="+mn-cs"/>
        </a:defRPr>
      </a:lvl3pPr>
      <a:lvl4pPr marL="1935282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488220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3041157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594095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4147033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699970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1pPr>
      <a:lvl2pPr marL="552938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2pPr>
      <a:lvl3pPr marL="1105875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3pPr>
      <a:lvl4pPr marL="1658813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211751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2764688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317626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3870564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423501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EC522C6-620F-4290-B617-AEE22559E3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25" y="6290463"/>
            <a:ext cx="11458159" cy="35118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778B96D-5D4F-4186-B787-93C32F206E4F}"/>
              </a:ext>
            </a:extLst>
          </p:cNvPr>
          <p:cNvSpPr txBox="1"/>
          <p:nvPr/>
        </p:nvSpPr>
        <p:spPr>
          <a:xfrm>
            <a:off x="10570765" y="647017"/>
            <a:ext cx="86840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]</a:t>
            </a:r>
            <a:endParaRPr kumimoji="0" lang="cs-CZ" sz="3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B3A37B9-9B90-4A23-8B37-8F74A3F5D5CF}"/>
              </a:ext>
            </a:extLst>
          </p:cNvPr>
          <p:cNvSpPr txBox="1"/>
          <p:nvPr/>
        </p:nvSpPr>
        <p:spPr>
          <a:xfrm>
            <a:off x="406138" y="647016"/>
            <a:ext cx="80624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[</a:t>
            </a:r>
            <a:endParaRPr kumimoji="0" lang="cs-CZ" sz="3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9DDE6D6B-7D45-4B6C-8D21-1F7DABFFBD21}"/>
              </a:ext>
            </a:extLst>
          </p:cNvPr>
          <p:cNvSpPr/>
          <p:nvPr/>
        </p:nvSpPr>
        <p:spPr>
          <a:xfrm>
            <a:off x="1212383" y="2112254"/>
            <a:ext cx="9936880" cy="23062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/>
          <a:lstStyle/>
          <a:p>
            <a:endParaRPr lang="cs-CZ" dirty="0"/>
          </a:p>
          <a:p>
            <a:endParaRPr lang="cs-CZ" dirty="0"/>
          </a:p>
          <a:p>
            <a:pPr algn="ctr"/>
            <a:r>
              <a:rPr lang="cs-CZ" dirty="0"/>
              <a:t> </a:t>
            </a:r>
            <a:r>
              <a:rPr lang="cs-CZ" sz="4000" b="1" dirty="0">
                <a:latin typeface="Myriad Pro" panose="020B0503030403020204" pitchFamily="34" charset="0"/>
              </a:rPr>
              <a:t>UNLOCKING THE POTENTIAL OF </a:t>
            </a:r>
          </a:p>
          <a:p>
            <a:pPr algn="ctr"/>
            <a:r>
              <a:rPr lang="en-US" sz="4000" b="1" dirty="0">
                <a:latin typeface="Myriad Pro" panose="020B0503030403020204" pitchFamily="34" charset="0"/>
              </a:rPr>
              <a:t>INCLUSIVE GROWTH AT THE LOCAL LEVEL </a:t>
            </a:r>
            <a:br>
              <a:rPr kumimoji="0" lang="cs-CZ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</a:br>
            <a:endParaRPr kumimoji="0" lang="cs-CZ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</a:rPr>
              <a:t>Regional</a:t>
            </a:r>
            <a:r>
              <a:rPr kumimoji="0" lang="cs-CZ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</a:rPr>
              <a:t> </a:t>
            </a:r>
            <a:r>
              <a:rPr kumimoji="0" lang="cs-CZ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</a:rPr>
              <a:t>forum</a:t>
            </a:r>
            <a:r>
              <a:rPr kumimoji="0" lang="cs-CZ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</a:rPr>
              <a:t> </a:t>
            </a:r>
            <a:r>
              <a:rPr kumimoji="0" lang="cs-CZ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</a:rPr>
              <a:t>for</a:t>
            </a:r>
            <a:r>
              <a:rPr kumimoji="0" lang="cs-CZ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</a:rPr>
              <a:t> </a:t>
            </a:r>
            <a:r>
              <a:rPr kumimoji="0" lang="cs-CZ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</a:rPr>
              <a:t>social</a:t>
            </a:r>
            <a:r>
              <a:rPr kumimoji="0" lang="cs-CZ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</a:rPr>
              <a:t> and </a:t>
            </a:r>
            <a:r>
              <a:rPr kumimoji="0" lang="cs-CZ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</a:rPr>
              <a:t>economic</a:t>
            </a:r>
            <a:r>
              <a:rPr kumimoji="0" lang="cs-CZ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</a:rPr>
              <a:t> </a:t>
            </a:r>
            <a:r>
              <a:rPr kumimoji="0" lang="cs-CZ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</a:rPr>
              <a:t>policy</a:t>
            </a:r>
            <a:endParaRPr lang="cs-CZ" dirty="0">
              <a:latin typeface="Myriad Pro" panose="020B0503030403020204" pitchFamily="34" charset="0"/>
            </a:endParaRPr>
          </a:p>
          <a:p>
            <a:pPr algn="ctr"/>
            <a:r>
              <a:rPr lang="cs-CZ" dirty="0">
                <a:latin typeface="Myriad Pro" panose="020B0503030403020204" pitchFamily="34" charset="0"/>
              </a:rPr>
              <a:t>24 - 25th </a:t>
            </a:r>
            <a:r>
              <a:rPr lang="cs-CZ" dirty="0" err="1">
                <a:latin typeface="Myriad Pro" panose="020B0503030403020204" pitchFamily="34" charset="0"/>
              </a:rPr>
              <a:t>October</a:t>
            </a:r>
            <a:r>
              <a:rPr lang="cs-CZ" dirty="0">
                <a:latin typeface="Myriad Pro" panose="020B0503030403020204" pitchFamily="34" charset="0"/>
              </a:rPr>
              <a:t> 2019, Bratislava </a:t>
            </a:r>
          </a:p>
          <a:p>
            <a:pPr algn="ctr"/>
            <a:endParaRPr lang="cs-CZ" dirty="0">
              <a:latin typeface="Myriad Pro" panose="020B0503030403020204" pitchFamily="34" charset="0"/>
            </a:endParaRPr>
          </a:p>
          <a:p>
            <a:pPr algn="ctr"/>
            <a:r>
              <a:rPr kumimoji="0" lang="cs-CZ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</a:rPr>
              <a:t>Josef Středula,</a:t>
            </a:r>
            <a:r>
              <a:rPr lang="cs-CZ" dirty="0">
                <a:solidFill>
                  <a:prstClr val="white"/>
                </a:solidFill>
                <a:latin typeface="Myriad Pro" panose="020B0503030403020204" pitchFamily="34" charset="0"/>
              </a:rPr>
              <a:t>ČMKOS</a:t>
            </a:r>
            <a:endParaRPr kumimoji="0" lang="cs-CZ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955B2A2-4B31-4987-AC07-3ECDD7DC4F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56" y="290442"/>
            <a:ext cx="1281734" cy="1821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323EDEA5-D69F-4BA9-90C9-F3770A4AE0A3}"/>
              </a:ext>
            </a:extLst>
          </p:cNvPr>
          <p:cNvSpPr/>
          <p:nvPr/>
        </p:nvSpPr>
        <p:spPr>
          <a:xfrm>
            <a:off x="10465038" y="121539"/>
            <a:ext cx="1599272" cy="18764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64A67425-F4CD-4773-8323-59CA42DC3CB3}"/>
              </a:ext>
            </a:extLst>
          </p:cNvPr>
          <p:cNvGraphicFramePr/>
          <p:nvPr/>
        </p:nvGraphicFramePr>
        <p:xfrm>
          <a:off x="168204" y="1766296"/>
          <a:ext cx="11096470" cy="5362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Podnadpis 2">
            <a:extLst>
              <a:ext uri="{FF2B5EF4-FFF2-40B4-BE49-F238E27FC236}">
                <a16:creationId xmlns:a16="http://schemas.microsoft.com/office/drawing/2014/main" id="{0EADAB86-14EA-4DED-A91C-E4FCE83F11E5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871364" y="371601"/>
            <a:ext cx="10449272" cy="1144631"/>
          </a:xfrm>
        </p:spPr>
        <p:txBody>
          <a:bodyPr/>
          <a:lstStyle/>
          <a:p>
            <a:r>
              <a:rPr lang="cs-CZ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WE are </a:t>
            </a:r>
            <a:r>
              <a:rPr lang="cs-CZ" sz="3200" b="1" cap="all" dirty="0" err="1">
                <a:solidFill>
                  <a:schemeClr val="bg1"/>
                </a:solidFill>
                <a:latin typeface="Myriad Pro" panose="020B0503030403020204" pitchFamily="34" charset="0"/>
              </a:rPr>
              <a:t>one</a:t>
            </a:r>
            <a:r>
              <a:rPr lang="cs-CZ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cs-CZ" sz="3200" b="1" cap="all" dirty="0" err="1">
                <a:solidFill>
                  <a:schemeClr val="bg1"/>
                </a:solidFill>
                <a:latin typeface="Myriad Pro" panose="020B0503030403020204" pitchFamily="34" charset="0"/>
              </a:rPr>
              <a:t>of</a:t>
            </a:r>
            <a:r>
              <a:rPr lang="cs-CZ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cs-CZ" sz="3200" b="1" cap="all" dirty="0" err="1">
                <a:solidFill>
                  <a:schemeClr val="bg1"/>
                </a:solidFill>
                <a:latin typeface="Myriad Pro" panose="020B0503030403020204" pitchFamily="34" charset="0"/>
              </a:rPr>
              <a:t>two</a:t>
            </a:r>
            <a:r>
              <a:rPr lang="cs-CZ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 EU </a:t>
            </a:r>
            <a:r>
              <a:rPr lang="cs-CZ" sz="3200" b="1" cap="all" dirty="0" err="1">
                <a:solidFill>
                  <a:schemeClr val="bg1"/>
                </a:solidFill>
                <a:latin typeface="Myriad Pro" panose="020B0503030403020204" pitchFamily="34" charset="0"/>
              </a:rPr>
              <a:t>countries</a:t>
            </a:r>
            <a:r>
              <a:rPr lang="cs-CZ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cs-CZ" sz="3200" b="1" cap="all" dirty="0" err="1">
                <a:solidFill>
                  <a:schemeClr val="bg1"/>
                </a:solidFill>
                <a:latin typeface="Myriad Pro" panose="020B0503030403020204" pitchFamily="34" charset="0"/>
              </a:rPr>
              <a:t>with</a:t>
            </a:r>
            <a:r>
              <a:rPr lang="cs-CZ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cs-CZ" sz="3200" b="1" cap="all" dirty="0" err="1">
                <a:solidFill>
                  <a:schemeClr val="bg1"/>
                </a:solidFill>
                <a:latin typeface="Myriad Pro" panose="020B0503030403020204" pitchFamily="34" charset="0"/>
              </a:rPr>
              <a:t>the</a:t>
            </a:r>
            <a:r>
              <a:rPr lang="cs-CZ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cs-CZ" sz="3200" b="1" cap="all" dirty="0" err="1">
                <a:solidFill>
                  <a:schemeClr val="bg1"/>
                </a:solidFill>
                <a:latin typeface="Myriad Pro" panose="020B0503030403020204" pitchFamily="34" charset="0"/>
              </a:rPr>
              <a:t>highest</a:t>
            </a:r>
            <a:r>
              <a:rPr lang="cs-CZ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cs-CZ" sz="3200" b="1" cap="all" dirty="0" err="1">
                <a:solidFill>
                  <a:schemeClr val="bg1"/>
                </a:solidFill>
                <a:latin typeface="Myriad Pro" panose="020B0503030403020204" pitchFamily="34" charset="0"/>
              </a:rPr>
              <a:t>capital</a:t>
            </a:r>
            <a:r>
              <a:rPr lang="cs-CZ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cs-CZ" sz="3200" b="1" cap="all" dirty="0" err="1">
                <a:solidFill>
                  <a:schemeClr val="bg1"/>
                </a:solidFill>
                <a:latin typeface="Myriad Pro" panose="020B0503030403020204" pitchFamily="34" charset="0"/>
              </a:rPr>
              <a:t>outflow</a:t>
            </a:r>
            <a:endParaRPr lang="cs-CZ" sz="3200" b="1" cap="all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r>
              <a:rPr lang="en-GB" sz="1600" cap="all" dirty="0">
                <a:solidFill>
                  <a:schemeClr val="bg1"/>
                </a:solidFill>
                <a:latin typeface="Myriad Pro" panose="020B0503030403020204" pitchFamily="34" charset="0"/>
              </a:rPr>
              <a:t>Balance of dividend flow from direct and portfolio investment as a percentage of GDP in 2017</a:t>
            </a:r>
            <a:endParaRPr lang="cs-CZ" sz="1600" cap="all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1CBE5AE-D0CC-45F0-8E7C-F11792259A5E}"/>
              </a:ext>
            </a:extLst>
          </p:cNvPr>
          <p:cNvSpPr txBox="1"/>
          <p:nvPr/>
        </p:nvSpPr>
        <p:spPr>
          <a:xfrm rot="16200000">
            <a:off x="2655790" y="5530351"/>
            <a:ext cx="98925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Ireland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F82E261-C059-41A0-97D9-34889B2E339C}"/>
              </a:ext>
            </a:extLst>
          </p:cNvPr>
          <p:cNvSpPr txBox="1"/>
          <p:nvPr/>
        </p:nvSpPr>
        <p:spPr>
          <a:xfrm rot="16200000">
            <a:off x="9793480" y="5678262"/>
            <a:ext cx="1285079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Netherlands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96B4040-7F04-4186-B5DE-EC0E49873E0D}"/>
              </a:ext>
            </a:extLst>
          </p:cNvPr>
          <p:cNvSpPr txBox="1"/>
          <p:nvPr/>
        </p:nvSpPr>
        <p:spPr>
          <a:xfrm rot="16200000">
            <a:off x="1487061" y="5601622"/>
            <a:ext cx="1131799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Belgium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3E540B8-858F-4D15-9DF2-30AB5A056652}"/>
              </a:ext>
            </a:extLst>
          </p:cNvPr>
          <p:cNvSpPr txBox="1"/>
          <p:nvPr/>
        </p:nvSpPr>
        <p:spPr>
          <a:xfrm rot="16200000">
            <a:off x="9202626" y="5537478"/>
            <a:ext cx="100351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France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A0280C0-4D84-47A4-BE38-8C630A86720D}"/>
              </a:ext>
            </a:extLst>
          </p:cNvPr>
          <p:cNvSpPr txBox="1"/>
          <p:nvPr/>
        </p:nvSpPr>
        <p:spPr>
          <a:xfrm rot="16200000">
            <a:off x="5943636" y="5869917"/>
            <a:ext cx="166838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UK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BA4B2BC-910E-4D2D-B600-5FE75C6DD5C4}"/>
              </a:ext>
            </a:extLst>
          </p:cNvPr>
          <p:cNvSpPr txBox="1"/>
          <p:nvPr/>
        </p:nvSpPr>
        <p:spPr>
          <a:xfrm rot="16200000">
            <a:off x="6520435" y="5658937"/>
            <a:ext cx="124642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Spain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D965D0E-4DE3-491E-AE3A-56E0C41746D0}"/>
              </a:ext>
            </a:extLst>
          </p:cNvPr>
          <p:cNvSpPr txBox="1"/>
          <p:nvPr/>
        </p:nvSpPr>
        <p:spPr>
          <a:xfrm rot="16200000">
            <a:off x="5085963" y="5630133"/>
            <a:ext cx="118882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Slovenia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43D692A7-E173-486F-99D0-9C93F1AE6B10}"/>
              </a:ext>
            </a:extLst>
          </p:cNvPr>
          <p:cNvSpPr txBox="1"/>
          <p:nvPr/>
        </p:nvSpPr>
        <p:spPr>
          <a:xfrm rot="16200000">
            <a:off x="4425085" y="5590151"/>
            <a:ext cx="1078077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chemeClr val="bg1"/>
                </a:solidFill>
              </a:rPr>
              <a:t>Portugal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71BA69AD-F3A2-4175-A218-2D4C6C2732B4}"/>
              </a:ext>
            </a:extLst>
          </p:cNvPr>
          <p:cNvSpPr txBox="1"/>
          <p:nvPr/>
        </p:nvSpPr>
        <p:spPr>
          <a:xfrm rot="16200000">
            <a:off x="6986330" y="5558861"/>
            <a:ext cx="104627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Greece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1669362E-3FF3-4841-A7B2-72FB6A70C410}"/>
              </a:ext>
            </a:extLst>
          </p:cNvPr>
          <p:cNvSpPr txBox="1"/>
          <p:nvPr/>
        </p:nvSpPr>
        <p:spPr>
          <a:xfrm rot="16200000">
            <a:off x="2893318" y="5658642"/>
            <a:ext cx="124583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Lithuania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70BA117B-1023-45B4-9392-1910A48DF512}"/>
              </a:ext>
            </a:extLst>
          </p:cNvPr>
          <p:cNvSpPr txBox="1"/>
          <p:nvPr/>
        </p:nvSpPr>
        <p:spPr>
          <a:xfrm rot="16200000">
            <a:off x="5815512" y="5632222"/>
            <a:ext cx="119299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Estonia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931BFED3-8978-4BF8-A04E-FAB5808D2374}"/>
              </a:ext>
            </a:extLst>
          </p:cNvPr>
          <p:cNvSpPr txBox="1"/>
          <p:nvPr/>
        </p:nvSpPr>
        <p:spPr>
          <a:xfrm rot="16200000">
            <a:off x="4111938" y="5537479"/>
            <a:ext cx="100351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Poland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2BE2E8A7-E35A-4F4A-A4EA-5738DB89DC9F}"/>
              </a:ext>
            </a:extLst>
          </p:cNvPr>
          <p:cNvSpPr txBox="1"/>
          <p:nvPr/>
        </p:nvSpPr>
        <p:spPr>
          <a:xfrm rot="16200000">
            <a:off x="2197316" y="5623006"/>
            <a:ext cx="117456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Slovakia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9A4B11BA-5877-43D4-918D-EB62A64BFCFB}"/>
              </a:ext>
            </a:extLst>
          </p:cNvPr>
          <p:cNvSpPr txBox="1"/>
          <p:nvPr/>
        </p:nvSpPr>
        <p:spPr>
          <a:xfrm rot="16200000">
            <a:off x="936474" y="5786390"/>
            <a:ext cx="150133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Czechia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0D934FE5-8D7E-4E44-AE74-A5C318904FAA}"/>
              </a:ext>
            </a:extLst>
          </p:cNvPr>
          <p:cNvSpPr txBox="1"/>
          <p:nvPr/>
        </p:nvSpPr>
        <p:spPr>
          <a:xfrm rot="16200000">
            <a:off x="5406593" y="5675322"/>
            <a:ext cx="127919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Croatia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4C0ACBD1-8C8B-4AE6-A865-1A53A1222B34}"/>
              </a:ext>
            </a:extLst>
          </p:cNvPr>
          <p:cNvSpPr txBox="1"/>
          <p:nvPr/>
        </p:nvSpPr>
        <p:spPr>
          <a:xfrm rot="16200000">
            <a:off x="3660592" y="5623006"/>
            <a:ext cx="117456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Hungary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C76D3355-85D1-4097-AAC3-6FD09EF38859}"/>
              </a:ext>
            </a:extLst>
          </p:cNvPr>
          <p:cNvSpPr txBox="1"/>
          <p:nvPr/>
        </p:nvSpPr>
        <p:spPr>
          <a:xfrm rot="16200000">
            <a:off x="3266264" y="5651515"/>
            <a:ext cx="1231583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Romania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5D3A7979-2735-4B3A-B49C-B4EBF3961719}"/>
              </a:ext>
            </a:extLst>
          </p:cNvPr>
          <p:cNvSpPr txBox="1"/>
          <p:nvPr/>
        </p:nvSpPr>
        <p:spPr>
          <a:xfrm rot="16200000">
            <a:off x="1881194" y="5573308"/>
            <a:ext cx="107517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Latvia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07682331-3EC9-443D-AE6F-18BE9DD92820}"/>
              </a:ext>
            </a:extLst>
          </p:cNvPr>
          <p:cNvSpPr txBox="1"/>
          <p:nvPr/>
        </p:nvSpPr>
        <p:spPr>
          <a:xfrm rot="16200000">
            <a:off x="4741526" y="5608751"/>
            <a:ext cx="114605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Bulgaria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C9DFE245-ADDE-4F58-A253-3879CB104700}"/>
              </a:ext>
            </a:extLst>
          </p:cNvPr>
          <p:cNvSpPr txBox="1"/>
          <p:nvPr/>
        </p:nvSpPr>
        <p:spPr>
          <a:xfrm rot="16200000">
            <a:off x="7248040" y="5662970"/>
            <a:ext cx="1254493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Italy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C6C56BE3-3522-4C71-B0CE-121A6E2328D6}"/>
              </a:ext>
            </a:extLst>
          </p:cNvPr>
          <p:cNvSpPr txBox="1"/>
          <p:nvPr/>
        </p:nvSpPr>
        <p:spPr>
          <a:xfrm rot="16200000">
            <a:off x="8843935" y="5530351"/>
            <a:ext cx="98925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Finland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114DEE0D-9228-46D9-B1D7-A36234B396AA}"/>
              </a:ext>
            </a:extLst>
          </p:cNvPr>
          <p:cNvSpPr txBox="1"/>
          <p:nvPr/>
        </p:nvSpPr>
        <p:spPr>
          <a:xfrm rot="16200000">
            <a:off x="7746478" y="5530351"/>
            <a:ext cx="98925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Austria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E5074A01-25D9-4CA5-B3F2-4E6113942C24}"/>
              </a:ext>
            </a:extLst>
          </p:cNvPr>
          <p:cNvSpPr txBox="1"/>
          <p:nvPr/>
        </p:nvSpPr>
        <p:spPr>
          <a:xfrm rot="16200000">
            <a:off x="8041025" y="5601622"/>
            <a:ext cx="1131799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Sweden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B45AF438-E23C-4928-A1C8-0231F2CABC8E}"/>
              </a:ext>
            </a:extLst>
          </p:cNvPr>
          <p:cNvSpPr txBox="1"/>
          <p:nvPr/>
        </p:nvSpPr>
        <p:spPr>
          <a:xfrm rot="16200000">
            <a:off x="9568445" y="5537478"/>
            <a:ext cx="100351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Denmark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04005C62-C94C-4ECA-841F-ADB81199856C}"/>
              </a:ext>
            </a:extLst>
          </p:cNvPr>
          <p:cNvSpPr txBox="1"/>
          <p:nvPr/>
        </p:nvSpPr>
        <p:spPr>
          <a:xfrm rot="16200000">
            <a:off x="10146618" y="5690946"/>
            <a:ext cx="131044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Luxembourg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D6310497-58CD-4196-AAE9-C81AA4F2535E}"/>
              </a:ext>
            </a:extLst>
          </p:cNvPr>
          <p:cNvSpPr txBox="1"/>
          <p:nvPr/>
        </p:nvSpPr>
        <p:spPr>
          <a:xfrm rot="16200000">
            <a:off x="8378334" y="5630133"/>
            <a:ext cx="118882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Germany</a:t>
            </a:r>
          </a:p>
        </p:txBody>
      </p:sp>
      <p:pic>
        <p:nvPicPr>
          <p:cNvPr id="34" name="Obrázek 33">
            <a:extLst>
              <a:ext uri="{FF2B5EF4-FFF2-40B4-BE49-F238E27FC236}">
                <a16:creationId xmlns:a16="http://schemas.microsoft.com/office/drawing/2014/main" id="{002D701A-171C-47DA-A6A3-408B38D6B27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779" y="328969"/>
            <a:ext cx="710798" cy="101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91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00000000-0008-0000-0700-000004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677309"/>
              </p:ext>
            </p:extLst>
          </p:nvPr>
        </p:nvGraphicFramePr>
        <p:xfrm>
          <a:off x="280085" y="1507524"/>
          <a:ext cx="10931611" cy="5350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Obdélník 3">
            <a:extLst>
              <a:ext uri="{FF2B5EF4-FFF2-40B4-BE49-F238E27FC236}">
                <a16:creationId xmlns:a16="http://schemas.microsoft.com/office/drawing/2014/main" id="{566F7713-CBFC-4732-9AFF-91438A44D63B}"/>
              </a:ext>
            </a:extLst>
          </p:cNvPr>
          <p:cNvSpPr/>
          <p:nvPr/>
        </p:nvSpPr>
        <p:spPr>
          <a:xfrm>
            <a:off x="10437341" y="164757"/>
            <a:ext cx="1754659" cy="18720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EADAB86-14EA-4DED-A91C-E4FCE83F11E5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985937" y="348309"/>
            <a:ext cx="10620611" cy="1144631"/>
          </a:xfrm>
        </p:spPr>
        <p:txBody>
          <a:bodyPr/>
          <a:lstStyle/>
          <a:p>
            <a:r>
              <a:rPr lang="en-GB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steady outflow of capital</a:t>
            </a:r>
            <a:endParaRPr lang="cs-CZ" sz="3200" b="1" cap="all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endParaRPr lang="en-GB" sz="1600" cap="all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r>
              <a:rPr lang="en-GB" sz="1600" cap="all" dirty="0">
                <a:solidFill>
                  <a:schemeClr val="bg1"/>
                </a:solidFill>
                <a:latin typeface="Myriad Pro" panose="020B0503030403020204" pitchFamily="34" charset="0"/>
              </a:rPr>
              <a:t>Outflow of dividends from direct and portfolio investment from the Czech Republic</a:t>
            </a:r>
            <a:endParaRPr lang="cs-CZ" sz="1600" cap="all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8438C8C-325E-49EE-B81E-F71BD079B1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779" y="328969"/>
            <a:ext cx="710798" cy="101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28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758B72EF-5D98-46F5-A26C-7CE3ED03477F}"/>
              </a:ext>
            </a:extLst>
          </p:cNvPr>
          <p:cNvSpPr txBox="1"/>
          <p:nvPr/>
        </p:nvSpPr>
        <p:spPr>
          <a:xfrm>
            <a:off x="5408164" y="3059668"/>
            <a:ext cx="1831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Česká republika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7FD5632-615B-4FFA-A9F2-1FB43A0BBBEA}"/>
              </a:ext>
            </a:extLst>
          </p:cNvPr>
          <p:cNvSpPr/>
          <p:nvPr/>
        </p:nvSpPr>
        <p:spPr>
          <a:xfrm>
            <a:off x="8077200" y="190500"/>
            <a:ext cx="15621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8D454AC-8A01-437D-9BF5-6D2513010D53}"/>
              </a:ext>
            </a:extLst>
          </p:cNvPr>
          <p:cNvSpPr/>
          <p:nvPr/>
        </p:nvSpPr>
        <p:spPr>
          <a:xfrm>
            <a:off x="8753475" y="190500"/>
            <a:ext cx="14668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F20EDF3-6A2D-46F6-9ACE-6CD740B6C914}"/>
              </a:ext>
            </a:extLst>
          </p:cNvPr>
          <p:cNvSpPr/>
          <p:nvPr/>
        </p:nvSpPr>
        <p:spPr>
          <a:xfrm>
            <a:off x="10433221" y="341888"/>
            <a:ext cx="15621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CB0875B6-C46C-4F1A-8E42-EE86D93310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5875842"/>
              </p:ext>
            </p:extLst>
          </p:nvPr>
        </p:nvGraphicFramePr>
        <p:xfrm>
          <a:off x="1525759" y="423862"/>
          <a:ext cx="9072557" cy="6010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ovéPole 10">
            <a:extLst>
              <a:ext uri="{FF2B5EF4-FFF2-40B4-BE49-F238E27FC236}">
                <a16:creationId xmlns:a16="http://schemas.microsoft.com/office/drawing/2014/main" id="{7438D0BE-A9E7-4E6E-ADA2-38A39CF81408}"/>
              </a:ext>
            </a:extLst>
          </p:cNvPr>
          <p:cNvSpPr txBox="1"/>
          <p:nvPr/>
        </p:nvSpPr>
        <p:spPr>
          <a:xfrm>
            <a:off x="4006010" y="2916383"/>
            <a:ext cx="4179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Middle</a:t>
            </a: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cs-CZ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income</a:t>
            </a: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trap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5434BAD8-39D6-410A-9813-258159C240A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779" y="328969"/>
            <a:ext cx="710798" cy="101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2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758B72EF-5D98-46F5-A26C-7CE3ED03477F}"/>
              </a:ext>
            </a:extLst>
          </p:cNvPr>
          <p:cNvSpPr txBox="1"/>
          <p:nvPr/>
        </p:nvSpPr>
        <p:spPr>
          <a:xfrm>
            <a:off x="5408164" y="3059668"/>
            <a:ext cx="1831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Česká republika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7FD5632-615B-4FFA-A9F2-1FB43A0BBBEA}"/>
              </a:ext>
            </a:extLst>
          </p:cNvPr>
          <p:cNvSpPr/>
          <p:nvPr/>
        </p:nvSpPr>
        <p:spPr>
          <a:xfrm>
            <a:off x="8077200" y="190500"/>
            <a:ext cx="15621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8D454AC-8A01-437D-9BF5-6D2513010D53}"/>
              </a:ext>
            </a:extLst>
          </p:cNvPr>
          <p:cNvSpPr/>
          <p:nvPr/>
        </p:nvSpPr>
        <p:spPr>
          <a:xfrm>
            <a:off x="8753475" y="190500"/>
            <a:ext cx="14668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F20EDF3-6A2D-46F6-9ACE-6CD740B6C914}"/>
              </a:ext>
            </a:extLst>
          </p:cNvPr>
          <p:cNvSpPr/>
          <p:nvPr/>
        </p:nvSpPr>
        <p:spPr>
          <a:xfrm>
            <a:off x="10433221" y="341888"/>
            <a:ext cx="15621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626902D8-A5E1-4761-97A3-A9BC4EE5CD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9176447"/>
              </p:ext>
            </p:extLst>
          </p:nvPr>
        </p:nvGraphicFramePr>
        <p:xfrm>
          <a:off x="1591164" y="490031"/>
          <a:ext cx="9855028" cy="5877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ovéPole 1">
            <a:extLst>
              <a:ext uri="{FF2B5EF4-FFF2-40B4-BE49-F238E27FC236}">
                <a16:creationId xmlns:a16="http://schemas.microsoft.com/office/drawing/2014/main" id="{640918F6-1206-4AF0-B2D3-BB1EA8455971}"/>
              </a:ext>
            </a:extLst>
          </p:cNvPr>
          <p:cNvSpPr txBox="1"/>
          <p:nvPr/>
        </p:nvSpPr>
        <p:spPr>
          <a:xfrm>
            <a:off x="4076578" y="3105834"/>
            <a:ext cx="3825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Way</a:t>
            </a: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to prosperity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CDDB9CA-1CF2-4730-AF34-C217430B9E0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779" y="328969"/>
            <a:ext cx="710798" cy="101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3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0AC50F-7C68-4987-AB16-8C0A12F522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0194"/>
            <a:ext cx="9144000" cy="1916350"/>
          </a:xfrm>
        </p:spPr>
        <p:txBody>
          <a:bodyPr>
            <a:normAutofit/>
          </a:bodyPr>
          <a:lstStyle/>
          <a:p>
            <a:r>
              <a:rPr lang="cs-CZ" dirty="0">
                <a:latin typeface="Myriad Pro" panose="020B0503030403020204" pitchFamily="34" charset="0"/>
              </a:rPr>
              <a:t>New model </a:t>
            </a:r>
            <a:r>
              <a:rPr lang="cs-CZ" dirty="0" err="1">
                <a:latin typeface="Myriad Pro" panose="020B0503030403020204" pitchFamily="34" charset="0"/>
              </a:rPr>
              <a:t>of</a:t>
            </a:r>
            <a:r>
              <a:rPr lang="cs-CZ" dirty="0">
                <a:latin typeface="Myriad Pro" panose="020B0503030403020204" pitchFamily="34" charset="0"/>
              </a:rPr>
              <a:t> </a:t>
            </a:r>
            <a:r>
              <a:rPr lang="cs-CZ" dirty="0" err="1">
                <a:latin typeface="Myriad Pro" panose="020B0503030403020204" pitchFamily="34" charset="0"/>
              </a:rPr>
              <a:t>cheap</a:t>
            </a:r>
            <a:r>
              <a:rPr lang="cs-CZ" dirty="0">
                <a:latin typeface="Myriad Pro" panose="020B0503030403020204" pitchFamily="34" charset="0"/>
              </a:rPr>
              <a:t> </a:t>
            </a:r>
            <a:r>
              <a:rPr lang="cs-CZ" dirty="0" err="1">
                <a:latin typeface="Myriad Pro" panose="020B0503030403020204" pitchFamily="34" charset="0"/>
              </a:rPr>
              <a:t>labour</a:t>
            </a:r>
            <a:r>
              <a:rPr lang="cs-CZ" dirty="0">
                <a:latin typeface="Myriad Pro" panose="020B0503030403020204" pitchFamily="34" charset="0"/>
              </a:rPr>
              <a:t> </a:t>
            </a:r>
            <a:r>
              <a:rPr lang="cs-CZ" dirty="0" err="1">
                <a:latin typeface="Myriad Pro" panose="020B0503030403020204" pitchFamily="34" charset="0"/>
              </a:rPr>
              <a:t>policy</a:t>
            </a:r>
            <a:endParaRPr lang="cs-CZ" dirty="0">
              <a:latin typeface="Myriad Pro" panose="020B0503030403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04DE32D-37A2-4297-995F-92123A9EDCA3}"/>
              </a:ext>
            </a:extLst>
          </p:cNvPr>
          <p:cNvSpPr txBox="1"/>
          <p:nvPr/>
        </p:nvSpPr>
        <p:spPr>
          <a:xfrm>
            <a:off x="406138" y="647016"/>
            <a:ext cx="80624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[</a:t>
            </a:r>
            <a:endParaRPr kumimoji="0" lang="cs-CZ" sz="3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E404883-7A69-40AD-8E8E-065383347B91}"/>
              </a:ext>
            </a:extLst>
          </p:cNvPr>
          <p:cNvSpPr txBox="1"/>
          <p:nvPr/>
        </p:nvSpPr>
        <p:spPr>
          <a:xfrm>
            <a:off x="10570765" y="647017"/>
            <a:ext cx="86840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]</a:t>
            </a:r>
            <a:endParaRPr kumimoji="0" lang="cs-CZ" sz="3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938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0EADAB86-14EA-4DED-A91C-E4FCE83F11E5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09754" y="348309"/>
            <a:ext cx="9690151" cy="1144631"/>
          </a:xfrm>
        </p:spPr>
        <p:txBody>
          <a:bodyPr/>
          <a:lstStyle/>
          <a:p>
            <a:r>
              <a:rPr lang="en-GB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The number of foreigners on the </a:t>
            </a:r>
            <a:r>
              <a:rPr lang="en-GB" sz="3200" b="1" cap="all" dirty="0" err="1">
                <a:solidFill>
                  <a:schemeClr val="bg1"/>
                </a:solidFill>
                <a:latin typeface="Myriad Pro" panose="020B0503030403020204" pitchFamily="34" charset="0"/>
              </a:rPr>
              <a:t>labo</a:t>
            </a:r>
            <a:r>
              <a:rPr lang="cs-CZ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u</a:t>
            </a:r>
            <a:r>
              <a:rPr lang="en-GB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r market is increasing</a:t>
            </a:r>
            <a:endParaRPr lang="cs-CZ" sz="3200" b="1" cap="all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r>
              <a:rPr lang="en-GB" sz="1600" cap="all" dirty="0">
                <a:solidFill>
                  <a:schemeClr val="bg1"/>
                </a:solidFill>
                <a:latin typeface="Myriad Pro" panose="020B0503030403020204" pitchFamily="34" charset="0"/>
              </a:rPr>
              <a:t>Total number of foreigners on the Czech labour market</a:t>
            </a:r>
            <a:endParaRPr lang="cs-CZ" sz="1600" cap="all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00000000-0008-0000-0D00-000003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3626979"/>
              </p:ext>
            </p:extLst>
          </p:nvPr>
        </p:nvGraphicFramePr>
        <p:xfrm>
          <a:off x="609755" y="1941671"/>
          <a:ext cx="10620220" cy="4446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bdélník 4">
            <a:extLst>
              <a:ext uri="{FF2B5EF4-FFF2-40B4-BE49-F238E27FC236}">
                <a16:creationId xmlns:a16="http://schemas.microsoft.com/office/drawing/2014/main" id="{0D2E7F8E-D2A0-43A3-8111-634FAAB84D2C}"/>
              </a:ext>
            </a:extLst>
          </p:cNvPr>
          <p:cNvSpPr/>
          <p:nvPr/>
        </p:nvSpPr>
        <p:spPr>
          <a:xfrm>
            <a:off x="10299904" y="142875"/>
            <a:ext cx="1758746" cy="17987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3CF6FC1-EEF6-478D-B1AD-47991F689550}"/>
              </a:ext>
            </a:extLst>
          </p:cNvPr>
          <p:cNvSpPr txBox="1"/>
          <p:nvPr/>
        </p:nvSpPr>
        <p:spPr>
          <a:xfrm>
            <a:off x="1508760" y="5760720"/>
            <a:ext cx="313419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Foreigners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with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trade</a:t>
            </a:r>
            <a:r>
              <a:rPr lang="cs-CZ" dirty="0">
                <a:solidFill>
                  <a:schemeClr val="bg1"/>
                </a:solidFill>
              </a:rPr>
              <a:t> licence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AE275AD-10FE-43CE-A172-B1131D68EE7C}"/>
              </a:ext>
            </a:extLst>
          </p:cNvPr>
          <p:cNvSpPr txBox="1"/>
          <p:nvPr/>
        </p:nvSpPr>
        <p:spPr>
          <a:xfrm>
            <a:off x="5288280" y="5760720"/>
            <a:ext cx="214674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Foreign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employees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FB04A22-F250-495B-AB38-8224954FB361}"/>
              </a:ext>
            </a:extLst>
          </p:cNvPr>
          <p:cNvSpPr txBox="1"/>
          <p:nvPr/>
        </p:nvSpPr>
        <p:spPr>
          <a:xfrm>
            <a:off x="7787682" y="5760720"/>
            <a:ext cx="287771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Registered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unemployment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FAF1648-5A6C-469F-B782-74B1ADD8F31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779" y="328969"/>
            <a:ext cx="710798" cy="101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48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0AC50F-7C68-4987-AB16-8C0A12F522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8100" y="2277357"/>
            <a:ext cx="9601200" cy="1916350"/>
          </a:xfrm>
        </p:spPr>
        <p:txBody>
          <a:bodyPr>
            <a:normAutofit fontScale="90000"/>
          </a:bodyPr>
          <a:lstStyle/>
          <a:p>
            <a:r>
              <a:rPr lang="cs-CZ" dirty="0" err="1">
                <a:latin typeface="Myriad Pro" panose="020B0503030403020204" pitchFamily="34" charset="0"/>
              </a:rPr>
              <a:t>Low</a:t>
            </a:r>
            <a:r>
              <a:rPr lang="cs-CZ" dirty="0">
                <a:latin typeface="Myriad Pro" panose="020B0503030403020204" pitchFamily="34" charset="0"/>
              </a:rPr>
              <a:t> </a:t>
            </a:r>
            <a:r>
              <a:rPr lang="cs-CZ" dirty="0" err="1">
                <a:latin typeface="Myriad Pro" panose="020B0503030403020204" pitchFamily="34" charset="0"/>
              </a:rPr>
              <a:t>wages</a:t>
            </a:r>
            <a:r>
              <a:rPr lang="cs-CZ" dirty="0">
                <a:latin typeface="Myriad Pro" panose="020B0503030403020204" pitchFamily="34" charset="0"/>
              </a:rPr>
              <a:t> and long </a:t>
            </a:r>
            <a:br>
              <a:rPr lang="cs-CZ" dirty="0">
                <a:latin typeface="Myriad Pro" panose="020B0503030403020204" pitchFamily="34" charset="0"/>
              </a:rPr>
            </a:br>
            <a:r>
              <a:rPr lang="cs-CZ" dirty="0" err="1">
                <a:latin typeface="Myriad Pro" panose="020B0503030403020204" pitchFamily="34" charset="0"/>
              </a:rPr>
              <a:t>working</a:t>
            </a:r>
            <a:r>
              <a:rPr lang="cs-CZ" dirty="0">
                <a:latin typeface="Myriad Pro" panose="020B0503030403020204" pitchFamily="34" charset="0"/>
              </a:rPr>
              <a:t> </a:t>
            </a:r>
            <a:r>
              <a:rPr lang="cs-CZ" dirty="0" err="1">
                <a:latin typeface="Myriad Pro" panose="020B0503030403020204" pitchFamily="34" charset="0"/>
              </a:rPr>
              <a:t>time</a:t>
            </a:r>
            <a:br>
              <a:rPr lang="cs-CZ" dirty="0">
                <a:latin typeface="Myriad Pro" panose="020B0503030403020204" pitchFamily="34" charset="0"/>
              </a:rPr>
            </a:br>
            <a:r>
              <a:rPr lang="cs-CZ" sz="3600" b="0" dirty="0" err="1">
                <a:latin typeface="Myriad Pro" panose="020B0503030403020204" pitchFamily="34" charset="0"/>
              </a:rPr>
              <a:t>two</a:t>
            </a:r>
            <a:r>
              <a:rPr lang="cs-CZ" sz="3600" b="0" dirty="0">
                <a:latin typeface="Myriad Pro" panose="020B0503030403020204" pitchFamily="34" charset="0"/>
              </a:rPr>
              <a:t> </a:t>
            </a:r>
            <a:r>
              <a:rPr lang="cs-CZ" sz="3600" b="0" dirty="0" err="1">
                <a:latin typeface="Myriad Pro" panose="020B0503030403020204" pitchFamily="34" charset="0"/>
              </a:rPr>
              <a:t>faces</a:t>
            </a:r>
            <a:r>
              <a:rPr lang="cs-CZ" sz="3600" b="0" dirty="0">
                <a:latin typeface="Myriad Pro" panose="020B0503030403020204" pitchFamily="34" charset="0"/>
              </a:rPr>
              <a:t> </a:t>
            </a:r>
            <a:r>
              <a:rPr lang="cs-CZ" sz="3600" b="0" dirty="0" err="1">
                <a:latin typeface="Myriad Pro" panose="020B0503030403020204" pitchFamily="34" charset="0"/>
              </a:rPr>
              <a:t>of</a:t>
            </a:r>
            <a:r>
              <a:rPr lang="cs-CZ" sz="3600" b="0" dirty="0">
                <a:latin typeface="Myriad Pro" panose="020B0503030403020204" pitchFamily="34" charset="0"/>
              </a:rPr>
              <a:t> </a:t>
            </a:r>
            <a:r>
              <a:rPr lang="cs-CZ" sz="3600" b="0" dirty="0" err="1">
                <a:latin typeface="Myriad Pro" panose="020B0503030403020204" pitchFamily="34" charset="0"/>
              </a:rPr>
              <a:t>retarding</a:t>
            </a:r>
            <a:r>
              <a:rPr lang="cs-CZ" sz="3600" b="0" dirty="0">
                <a:latin typeface="Myriad Pro" panose="020B0503030403020204" pitchFamily="34" charset="0"/>
              </a:rPr>
              <a:t> Czech </a:t>
            </a:r>
            <a:r>
              <a:rPr lang="cs-CZ" sz="3600" b="0" dirty="0" err="1">
                <a:latin typeface="Myriad Pro" panose="020B0503030403020204" pitchFamily="34" charset="0"/>
              </a:rPr>
              <a:t>economy</a:t>
            </a:r>
            <a:endParaRPr lang="cs-CZ" sz="2700" b="0" cap="all" dirty="0">
              <a:latin typeface="Myriad Pro" panose="020B0503030403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6E94AFC-6BDA-407D-9EF6-60F23D334EC0}"/>
              </a:ext>
            </a:extLst>
          </p:cNvPr>
          <p:cNvSpPr txBox="1"/>
          <p:nvPr/>
        </p:nvSpPr>
        <p:spPr>
          <a:xfrm>
            <a:off x="406138" y="647016"/>
            <a:ext cx="80624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[</a:t>
            </a:r>
            <a:endParaRPr kumimoji="0" lang="cs-CZ" sz="3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D09FD88-EC11-42E1-9DE6-8F21C65051BF}"/>
              </a:ext>
            </a:extLst>
          </p:cNvPr>
          <p:cNvSpPr txBox="1"/>
          <p:nvPr/>
        </p:nvSpPr>
        <p:spPr>
          <a:xfrm>
            <a:off x="10570765" y="647017"/>
            <a:ext cx="86840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]</a:t>
            </a:r>
            <a:endParaRPr kumimoji="0" lang="cs-CZ" sz="3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106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0EADAB86-14EA-4DED-A91C-E4FCE83F11E5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09755" y="394895"/>
            <a:ext cx="9448645" cy="1144631"/>
          </a:xfrm>
        </p:spPr>
        <p:txBody>
          <a:bodyPr/>
          <a:lstStyle/>
          <a:p>
            <a:r>
              <a:rPr lang="cs-CZ" sz="3200" b="1" cap="all" dirty="0" err="1">
                <a:solidFill>
                  <a:schemeClr val="bg1"/>
                </a:solidFill>
                <a:latin typeface="Myriad Pro" panose="020B0503030403020204" pitchFamily="34" charset="0"/>
              </a:rPr>
              <a:t>The</a:t>
            </a:r>
            <a:r>
              <a:rPr lang="cs-CZ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 more to </a:t>
            </a:r>
            <a:r>
              <a:rPr lang="cs-CZ" sz="3200" b="1" cap="all" dirty="0" err="1">
                <a:solidFill>
                  <a:schemeClr val="bg1"/>
                </a:solidFill>
                <a:latin typeface="Myriad Pro" panose="020B0503030403020204" pitchFamily="34" charset="0"/>
              </a:rPr>
              <a:t>the</a:t>
            </a:r>
            <a:r>
              <a:rPr lang="cs-CZ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cs-CZ" sz="3200" b="1" cap="all" dirty="0" err="1">
                <a:solidFill>
                  <a:schemeClr val="bg1"/>
                </a:solidFill>
                <a:latin typeface="Myriad Pro" panose="020B0503030403020204" pitchFamily="34" charset="0"/>
              </a:rPr>
              <a:t>east</a:t>
            </a:r>
            <a:r>
              <a:rPr lang="cs-CZ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, </a:t>
            </a:r>
            <a:r>
              <a:rPr lang="cs-CZ" sz="3200" b="1" cap="all" dirty="0" err="1">
                <a:solidFill>
                  <a:schemeClr val="bg1"/>
                </a:solidFill>
                <a:latin typeface="Myriad Pro" panose="020B0503030403020204" pitchFamily="34" charset="0"/>
              </a:rPr>
              <a:t>the</a:t>
            </a:r>
            <a:r>
              <a:rPr lang="cs-CZ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cs-CZ" sz="3200" b="1" cap="all" dirty="0" err="1">
                <a:solidFill>
                  <a:schemeClr val="bg1"/>
                </a:solidFill>
                <a:latin typeface="Myriad Pro" panose="020B0503030403020204" pitchFamily="34" charset="0"/>
              </a:rPr>
              <a:t>less</a:t>
            </a:r>
            <a:r>
              <a:rPr lang="cs-CZ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cs-CZ" sz="3200" b="1" cap="all" dirty="0" err="1">
                <a:solidFill>
                  <a:schemeClr val="bg1"/>
                </a:solidFill>
                <a:latin typeface="Myriad Pro" panose="020B0503030403020204" pitchFamily="34" charset="0"/>
              </a:rPr>
              <a:t>money</a:t>
            </a:r>
            <a:r>
              <a:rPr lang="cs-CZ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, </a:t>
            </a:r>
            <a:r>
              <a:rPr lang="cs-CZ" sz="3200" b="1" cap="all" dirty="0" err="1">
                <a:solidFill>
                  <a:schemeClr val="bg1"/>
                </a:solidFill>
                <a:latin typeface="Myriad Pro" panose="020B0503030403020204" pitchFamily="34" charset="0"/>
              </a:rPr>
              <a:t>the</a:t>
            </a:r>
            <a:r>
              <a:rPr lang="cs-CZ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 more </a:t>
            </a:r>
            <a:r>
              <a:rPr lang="cs-CZ" sz="3200" b="1" cap="all" dirty="0" err="1">
                <a:solidFill>
                  <a:schemeClr val="bg1"/>
                </a:solidFill>
                <a:latin typeface="Myriad Pro" panose="020B0503030403020204" pitchFamily="34" charset="0"/>
              </a:rPr>
              <a:t>working</a:t>
            </a:r>
            <a:r>
              <a:rPr lang="cs-CZ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cs-CZ" sz="3200" b="1" cap="all" dirty="0" err="1">
                <a:solidFill>
                  <a:schemeClr val="bg1"/>
                </a:solidFill>
                <a:latin typeface="Myriad Pro" panose="020B0503030403020204" pitchFamily="34" charset="0"/>
              </a:rPr>
              <a:t>hours</a:t>
            </a:r>
            <a:endParaRPr lang="cs-CZ" sz="3200" b="1" cap="all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r>
              <a:rPr lang="en-GB" sz="1600" cap="all" dirty="0">
                <a:solidFill>
                  <a:schemeClr val="bg1"/>
                </a:solidFill>
                <a:latin typeface="Myriad Pro" panose="020B0503030403020204" pitchFamily="34" charset="0"/>
              </a:rPr>
              <a:t>Labour costs and time worked in EU countries in 2017</a:t>
            </a:r>
            <a:endParaRPr lang="cs-CZ" sz="1600" cap="all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00000000-0008-0000-0B00-000003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2094654"/>
              </p:ext>
            </p:extLst>
          </p:nvPr>
        </p:nvGraphicFramePr>
        <p:xfrm>
          <a:off x="523874" y="1614258"/>
          <a:ext cx="10963275" cy="5119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Obdélník 3">
            <a:extLst>
              <a:ext uri="{FF2B5EF4-FFF2-40B4-BE49-F238E27FC236}">
                <a16:creationId xmlns:a16="http://schemas.microsoft.com/office/drawing/2014/main" id="{E925B0CB-D55E-4133-B5C4-F2EECDB92D31}"/>
              </a:ext>
            </a:extLst>
          </p:cNvPr>
          <p:cNvSpPr/>
          <p:nvPr/>
        </p:nvSpPr>
        <p:spPr>
          <a:xfrm>
            <a:off x="10058400" y="123825"/>
            <a:ext cx="1971675" cy="18478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18C2EE0-B0F4-460A-8A2A-E82ADEB4D755}"/>
              </a:ext>
            </a:extLst>
          </p:cNvPr>
          <p:cNvSpPr txBox="1"/>
          <p:nvPr/>
        </p:nvSpPr>
        <p:spPr>
          <a:xfrm>
            <a:off x="4226010" y="6364843"/>
            <a:ext cx="175465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Costs</a:t>
            </a:r>
            <a:r>
              <a:rPr lang="cs-CZ" dirty="0">
                <a:solidFill>
                  <a:schemeClr val="bg1"/>
                </a:solidFill>
              </a:rPr>
              <a:t> EUR/h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DAC87F7-9B57-419A-98B4-B49573DF9769}"/>
              </a:ext>
            </a:extLst>
          </p:cNvPr>
          <p:cNvSpPr txBox="1"/>
          <p:nvPr/>
        </p:nvSpPr>
        <p:spPr>
          <a:xfrm>
            <a:off x="6479059" y="6364843"/>
            <a:ext cx="308507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Hours</a:t>
            </a:r>
            <a:r>
              <a:rPr lang="cs-CZ" dirty="0">
                <a:solidFill>
                  <a:schemeClr val="bg1"/>
                </a:solidFill>
              </a:rPr>
              <a:t> per </a:t>
            </a:r>
            <a:r>
              <a:rPr lang="cs-CZ" dirty="0" err="1">
                <a:solidFill>
                  <a:schemeClr val="bg1"/>
                </a:solidFill>
              </a:rPr>
              <a:t>employed</a:t>
            </a:r>
            <a:r>
              <a:rPr lang="cs-CZ" dirty="0">
                <a:solidFill>
                  <a:schemeClr val="bg1"/>
                </a:solidFill>
              </a:rPr>
              <a:t> person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883D255-A296-46B1-AB8C-C2B5C0FE725E}"/>
              </a:ext>
            </a:extLst>
          </p:cNvPr>
          <p:cNvSpPr txBox="1"/>
          <p:nvPr/>
        </p:nvSpPr>
        <p:spPr>
          <a:xfrm rot="16200000">
            <a:off x="10315775" y="3229820"/>
            <a:ext cx="98925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Ireland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5AC3096-F1FB-4488-84DF-C9B0AC995E5D}"/>
              </a:ext>
            </a:extLst>
          </p:cNvPr>
          <p:cNvSpPr txBox="1"/>
          <p:nvPr/>
        </p:nvSpPr>
        <p:spPr>
          <a:xfrm rot="16200000">
            <a:off x="2656252" y="5240814"/>
            <a:ext cx="1285079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Netherlands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495EDFA-2B91-4548-94DA-566215C90D02}"/>
              </a:ext>
            </a:extLst>
          </p:cNvPr>
          <p:cNvSpPr txBox="1"/>
          <p:nvPr/>
        </p:nvSpPr>
        <p:spPr>
          <a:xfrm rot="16200000">
            <a:off x="1471609" y="5164173"/>
            <a:ext cx="1131799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Belgium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289FE75-B954-46AC-A38F-656CB8D0D422}"/>
              </a:ext>
            </a:extLst>
          </p:cNvPr>
          <p:cNvSpPr txBox="1"/>
          <p:nvPr/>
        </p:nvSpPr>
        <p:spPr>
          <a:xfrm rot="16200000">
            <a:off x="2477125" y="5100029"/>
            <a:ext cx="100351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France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5A7D21E-B8D5-4F66-AF78-207D3E06F48C}"/>
              </a:ext>
            </a:extLst>
          </p:cNvPr>
          <p:cNvSpPr txBox="1"/>
          <p:nvPr/>
        </p:nvSpPr>
        <p:spPr>
          <a:xfrm rot="16200000">
            <a:off x="4343376" y="5404614"/>
            <a:ext cx="161268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UK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ADE282E-547F-4B8A-BAB6-FDDBA69ED730}"/>
              </a:ext>
            </a:extLst>
          </p:cNvPr>
          <p:cNvSpPr txBox="1"/>
          <p:nvPr/>
        </p:nvSpPr>
        <p:spPr>
          <a:xfrm rot="16200000">
            <a:off x="4808292" y="5221488"/>
            <a:ext cx="124642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Spain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4D7F3F2-2D72-4D5A-989B-A2D3646D2ED3}"/>
              </a:ext>
            </a:extLst>
          </p:cNvPr>
          <p:cNvSpPr txBox="1"/>
          <p:nvPr/>
        </p:nvSpPr>
        <p:spPr>
          <a:xfrm rot="16200000">
            <a:off x="5191755" y="5192684"/>
            <a:ext cx="118882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Slovenia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7C3D31A-CE13-4295-A261-03836FD976BB}"/>
              </a:ext>
            </a:extLst>
          </p:cNvPr>
          <p:cNvSpPr txBox="1"/>
          <p:nvPr/>
        </p:nvSpPr>
        <p:spPr>
          <a:xfrm rot="16200000">
            <a:off x="6058002" y="5229453"/>
            <a:ext cx="123158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chemeClr val="bg1"/>
                </a:solidFill>
              </a:rPr>
              <a:t>Portugal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CFD9C0FC-7937-4095-8DAD-1416A8405499}"/>
              </a:ext>
            </a:extLst>
          </p:cNvPr>
          <p:cNvSpPr txBox="1"/>
          <p:nvPr/>
        </p:nvSpPr>
        <p:spPr>
          <a:xfrm rot="16200000">
            <a:off x="5823353" y="5121412"/>
            <a:ext cx="104627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Greece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BE01CC26-48E7-4040-B4D5-6C892766F118}"/>
              </a:ext>
            </a:extLst>
          </p:cNvPr>
          <p:cNvSpPr txBox="1"/>
          <p:nvPr/>
        </p:nvSpPr>
        <p:spPr>
          <a:xfrm rot="16200000">
            <a:off x="8830998" y="5221192"/>
            <a:ext cx="124583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Lithuania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A3457AA9-AE5F-4898-9817-304C2A40A92B}"/>
              </a:ext>
            </a:extLst>
          </p:cNvPr>
          <p:cNvSpPr txBox="1"/>
          <p:nvPr/>
        </p:nvSpPr>
        <p:spPr>
          <a:xfrm rot="16200000">
            <a:off x="6693806" y="5194773"/>
            <a:ext cx="119299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Estonia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1931F4C4-6643-42C9-9481-3ADE412E81AE}"/>
              </a:ext>
            </a:extLst>
          </p:cNvPr>
          <p:cNvSpPr txBox="1"/>
          <p:nvPr/>
        </p:nvSpPr>
        <p:spPr>
          <a:xfrm rot="16200000">
            <a:off x="8008348" y="5100029"/>
            <a:ext cx="100351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Poland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36641EE6-3722-443F-ACB1-72BEEBF4A09E}"/>
              </a:ext>
            </a:extLst>
          </p:cNvPr>
          <p:cNvSpPr txBox="1"/>
          <p:nvPr/>
        </p:nvSpPr>
        <p:spPr>
          <a:xfrm rot="16200000">
            <a:off x="7336860" y="5185557"/>
            <a:ext cx="117456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Slovakia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113922CE-DB28-4964-ABB0-86F4D5C47565}"/>
              </a:ext>
            </a:extLst>
          </p:cNvPr>
          <p:cNvSpPr txBox="1"/>
          <p:nvPr/>
        </p:nvSpPr>
        <p:spPr>
          <a:xfrm rot="16200000">
            <a:off x="6798583" y="5390565"/>
            <a:ext cx="1584583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Czechia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3090C6C7-9506-4D65-9437-46DCBC6C2A0C}"/>
              </a:ext>
            </a:extLst>
          </p:cNvPr>
          <p:cNvSpPr txBox="1"/>
          <p:nvPr/>
        </p:nvSpPr>
        <p:spPr>
          <a:xfrm rot="16200000">
            <a:off x="7566830" y="5237873"/>
            <a:ext cx="127919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Croatia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D422BEAC-AF76-49B8-84A6-7ABF3DB067D7}"/>
              </a:ext>
            </a:extLst>
          </p:cNvPr>
          <p:cNvSpPr txBox="1"/>
          <p:nvPr/>
        </p:nvSpPr>
        <p:spPr>
          <a:xfrm rot="16200000">
            <a:off x="8230183" y="5185556"/>
            <a:ext cx="117456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Hungary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5DADF894-0A96-4CB4-829E-F62F72976494}"/>
              </a:ext>
            </a:extLst>
          </p:cNvPr>
          <p:cNvSpPr txBox="1"/>
          <p:nvPr/>
        </p:nvSpPr>
        <p:spPr>
          <a:xfrm rot="16200000">
            <a:off x="9145902" y="5214065"/>
            <a:ext cx="1231583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Romania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611AE01-6985-4274-9238-F88086BEAB23}"/>
              </a:ext>
            </a:extLst>
          </p:cNvPr>
          <p:cNvSpPr txBox="1"/>
          <p:nvPr/>
        </p:nvSpPr>
        <p:spPr>
          <a:xfrm rot="16200000">
            <a:off x="8587657" y="5135859"/>
            <a:ext cx="107517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Latvia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81BF0B5E-6858-4AF3-A236-C858D11E62E4}"/>
              </a:ext>
            </a:extLst>
          </p:cNvPr>
          <p:cNvSpPr txBox="1"/>
          <p:nvPr/>
        </p:nvSpPr>
        <p:spPr>
          <a:xfrm rot="16200000">
            <a:off x="9538236" y="5171301"/>
            <a:ext cx="114605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Bulgaria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CB280DC3-D4A0-401F-B85E-6D2D8E9C1E22}"/>
              </a:ext>
            </a:extLst>
          </p:cNvPr>
          <p:cNvSpPr txBox="1"/>
          <p:nvPr/>
        </p:nvSpPr>
        <p:spPr>
          <a:xfrm rot="16200000">
            <a:off x="5529593" y="5121412"/>
            <a:ext cx="104627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Cyprus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2B8DC33D-B664-4B3E-87EB-4072694383F1}"/>
              </a:ext>
            </a:extLst>
          </p:cNvPr>
          <p:cNvSpPr txBox="1"/>
          <p:nvPr/>
        </p:nvSpPr>
        <p:spPr>
          <a:xfrm rot="16200000">
            <a:off x="4181497" y="5225521"/>
            <a:ext cx="1254493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Italy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0A654D0E-70D5-450B-A866-7C73DAA32770}"/>
              </a:ext>
            </a:extLst>
          </p:cNvPr>
          <p:cNvSpPr txBox="1"/>
          <p:nvPr/>
        </p:nvSpPr>
        <p:spPr>
          <a:xfrm rot="16200000">
            <a:off x="3698977" y="5092902"/>
            <a:ext cx="98925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Finland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C87EC8C3-E7F6-4EE1-A2ED-69BFE0559AA4}"/>
              </a:ext>
            </a:extLst>
          </p:cNvPr>
          <p:cNvSpPr txBox="1"/>
          <p:nvPr/>
        </p:nvSpPr>
        <p:spPr>
          <a:xfrm rot="16200000">
            <a:off x="3405746" y="5092902"/>
            <a:ext cx="98925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Austria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0E2CAA57-1A6D-49E9-9B7C-815F531D5BE0}"/>
              </a:ext>
            </a:extLst>
          </p:cNvPr>
          <p:cNvSpPr txBox="1"/>
          <p:nvPr/>
        </p:nvSpPr>
        <p:spPr>
          <a:xfrm rot="16200000">
            <a:off x="2108058" y="5164173"/>
            <a:ext cx="1131799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Sweden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B17165DE-0CD5-4B83-AAB1-8A0FD9207C98}"/>
              </a:ext>
            </a:extLst>
          </p:cNvPr>
          <p:cNvSpPr txBox="1"/>
          <p:nvPr/>
        </p:nvSpPr>
        <p:spPr>
          <a:xfrm rot="16200000">
            <a:off x="1228391" y="5100029"/>
            <a:ext cx="100351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Denmark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6FFF5F0C-6AC4-457D-863C-C2E934833959}"/>
              </a:ext>
            </a:extLst>
          </p:cNvPr>
          <p:cNvSpPr txBox="1"/>
          <p:nvPr/>
        </p:nvSpPr>
        <p:spPr>
          <a:xfrm rot="16200000">
            <a:off x="1703896" y="5253497"/>
            <a:ext cx="131044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Luxembourg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46C2A430-6190-4A4C-8F22-649EEE1C8A8E}"/>
              </a:ext>
            </a:extLst>
          </p:cNvPr>
          <p:cNvSpPr txBox="1"/>
          <p:nvPr/>
        </p:nvSpPr>
        <p:spPr>
          <a:xfrm rot="16200000">
            <a:off x="3030449" y="5192684"/>
            <a:ext cx="118882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Germany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ADFCC1D1-2663-4321-874D-A0C654224D6D}"/>
              </a:ext>
            </a:extLst>
          </p:cNvPr>
          <p:cNvSpPr txBox="1"/>
          <p:nvPr/>
        </p:nvSpPr>
        <p:spPr>
          <a:xfrm rot="16200000">
            <a:off x="4041792" y="5092902"/>
            <a:ext cx="98925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Ireland</a:t>
            </a:r>
            <a:endParaRPr lang="cs-CZ" sz="1400" dirty="0">
              <a:solidFill>
                <a:schemeClr val="bg1"/>
              </a:solidFill>
            </a:endParaRPr>
          </a:p>
        </p:txBody>
      </p:sp>
      <p:pic>
        <p:nvPicPr>
          <p:cNvPr id="37" name="Obrázek 36">
            <a:extLst>
              <a:ext uri="{FF2B5EF4-FFF2-40B4-BE49-F238E27FC236}">
                <a16:creationId xmlns:a16="http://schemas.microsoft.com/office/drawing/2014/main" id="{5057D001-61D2-44D7-B1DE-3EE5DFDF0E1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779" y="328969"/>
            <a:ext cx="710798" cy="101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78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4F3CA69C-0ECD-47F0-92BC-60445CE90E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209089"/>
              </p:ext>
            </p:extLst>
          </p:nvPr>
        </p:nvGraphicFramePr>
        <p:xfrm>
          <a:off x="622570" y="406798"/>
          <a:ext cx="9902758" cy="63752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5054">
                  <a:extLst>
                    <a:ext uri="{9D8B030D-6E8A-4147-A177-3AD203B41FA5}">
                      <a16:colId xmlns:a16="http://schemas.microsoft.com/office/drawing/2014/main" val="1918038728"/>
                    </a:ext>
                  </a:extLst>
                </a:gridCol>
                <a:gridCol w="1062213">
                  <a:extLst>
                    <a:ext uri="{9D8B030D-6E8A-4147-A177-3AD203B41FA5}">
                      <a16:colId xmlns:a16="http://schemas.microsoft.com/office/drawing/2014/main" val="1100827350"/>
                    </a:ext>
                  </a:extLst>
                </a:gridCol>
                <a:gridCol w="1062213">
                  <a:extLst>
                    <a:ext uri="{9D8B030D-6E8A-4147-A177-3AD203B41FA5}">
                      <a16:colId xmlns:a16="http://schemas.microsoft.com/office/drawing/2014/main" val="4092788330"/>
                    </a:ext>
                  </a:extLst>
                </a:gridCol>
                <a:gridCol w="1062213">
                  <a:extLst>
                    <a:ext uri="{9D8B030D-6E8A-4147-A177-3AD203B41FA5}">
                      <a16:colId xmlns:a16="http://schemas.microsoft.com/office/drawing/2014/main" val="3315007674"/>
                    </a:ext>
                  </a:extLst>
                </a:gridCol>
                <a:gridCol w="1062213">
                  <a:extLst>
                    <a:ext uri="{9D8B030D-6E8A-4147-A177-3AD203B41FA5}">
                      <a16:colId xmlns:a16="http://schemas.microsoft.com/office/drawing/2014/main" val="484510479"/>
                    </a:ext>
                  </a:extLst>
                </a:gridCol>
                <a:gridCol w="1062213">
                  <a:extLst>
                    <a:ext uri="{9D8B030D-6E8A-4147-A177-3AD203B41FA5}">
                      <a16:colId xmlns:a16="http://schemas.microsoft.com/office/drawing/2014/main" val="1801877922"/>
                    </a:ext>
                  </a:extLst>
                </a:gridCol>
                <a:gridCol w="1062213">
                  <a:extLst>
                    <a:ext uri="{9D8B030D-6E8A-4147-A177-3AD203B41FA5}">
                      <a16:colId xmlns:a16="http://schemas.microsoft.com/office/drawing/2014/main" val="3922725560"/>
                    </a:ext>
                  </a:extLst>
                </a:gridCol>
                <a:gridCol w="1062213">
                  <a:extLst>
                    <a:ext uri="{9D8B030D-6E8A-4147-A177-3AD203B41FA5}">
                      <a16:colId xmlns:a16="http://schemas.microsoft.com/office/drawing/2014/main" val="1219212659"/>
                    </a:ext>
                  </a:extLst>
                </a:gridCol>
                <a:gridCol w="1062213">
                  <a:extLst>
                    <a:ext uri="{9D8B030D-6E8A-4147-A177-3AD203B41FA5}">
                      <a16:colId xmlns:a16="http://schemas.microsoft.com/office/drawing/2014/main" val="3978905930"/>
                    </a:ext>
                  </a:extLst>
                </a:gridCol>
              </a:tblGrid>
              <a:tr h="9951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200" cap="all" baseline="0" dirty="0" err="1">
                          <a:effectLst/>
                          <a:latin typeface="Myriad Pro" panose="020B0503030403020204" pitchFamily="34" charset="0"/>
                        </a:rPr>
                        <a:t>Working</a:t>
                      </a:r>
                      <a:r>
                        <a:rPr lang="cs-CZ" sz="2200" cap="all" baseline="0" dirty="0">
                          <a:effectLst/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cs-CZ" sz="2200" cap="all" baseline="0" dirty="0" err="1">
                          <a:effectLst/>
                          <a:latin typeface="Myriad Pro" panose="020B0503030403020204" pitchFamily="34" charset="0"/>
                        </a:rPr>
                        <a:t>time</a:t>
                      </a:r>
                      <a:r>
                        <a:rPr lang="cs-CZ" sz="2200" cap="all" baseline="0" dirty="0">
                          <a:effectLst/>
                          <a:latin typeface="Myriad Pro" panose="020B0503030403020204" pitchFamily="34" charset="0"/>
                        </a:rPr>
                        <a:t>                                                                               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cs-CZ" sz="2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 err="1">
                          <a:effectLst/>
                          <a:latin typeface="Myriad Pro" panose="020B0503030403020204" pitchFamily="34" charset="0"/>
                        </a:rPr>
                        <a:t>Hours</a:t>
                      </a:r>
                      <a:r>
                        <a:rPr lang="cs-CZ" sz="2000" dirty="0">
                          <a:effectLst/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en-GB" sz="2000" dirty="0">
                          <a:effectLst/>
                          <a:latin typeface="Myriad Pro" panose="020B0503030403020204" pitchFamily="34" charset="0"/>
                        </a:rPr>
                        <a:t>a year worked less than a Czech</a:t>
                      </a:r>
                      <a:endParaRPr lang="cs-CZ" sz="2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 err="1">
                          <a:effectLst/>
                          <a:latin typeface="Myriad Pro" panose="020B0503030403020204" pitchFamily="34" charset="0"/>
                        </a:rPr>
                        <a:t>Working</a:t>
                      </a:r>
                      <a:r>
                        <a:rPr lang="cs-CZ" sz="2000" dirty="0">
                          <a:effectLst/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cs-CZ" sz="2000" dirty="0" err="1">
                          <a:effectLst/>
                          <a:latin typeface="Myriad Pro" panose="020B0503030403020204" pitchFamily="34" charset="0"/>
                        </a:rPr>
                        <a:t>days</a:t>
                      </a:r>
                      <a:r>
                        <a:rPr lang="cs-CZ" sz="2000" dirty="0">
                          <a:effectLst/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cs-CZ" sz="2000" dirty="0" err="1">
                          <a:effectLst/>
                          <a:latin typeface="Myriad Pro" panose="020B0503030403020204" pitchFamily="34" charset="0"/>
                        </a:rPr>
                        <a:t>worked</a:t>
                      </a:r>
                      <a:r>
                        <a:rPr lang="cs-CZ" sz="2000" dirty="0">
                          <a:effectLst/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cs-CZ" sz="2000" dirty="0" err="1">
                          <a:effectLst/>
                          <a:latin typeface="Myriad Pro" panose="020B0503030403020204" pitchFamily="34" charset="0"/>
                        </a:rPr>
                        <a:t>less</a:t>
                      </a:r>
                      <a:r>
                        <a:rPr lang="cs-CZ" sz="2000" dirty="0">
                          <a:effectLst/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cs-CZ" sz="2000" dirty="0" err="1">
                          <a:effectLst/>
                          <a:latin typeface="Myriad Pro" panose="020B0503030403020204" pitchFamily="34" charset="0"/>
                        </a:rPr>
                        <a:t>than</a:t>
                      </a:r>
                      <a:r>
                        <a:rPr lang="cs-CZ" sz="2000" dirty="0">
                          <a:effectLst/>
                          <a:latin typeface="Myriad Pro" panose="020B0503030403020204" pitchFamily="34" charset="0"/>
                        </a:rPr>
                        <a:t> a Czech</a:t>
                      </a:r>
                      <a:endParaRPr lang="cs-CZ" sz="2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effectLst/>
                          <a:latin typeface="Myriad Pro" panose="020B0503030403020204" pitchFamily="34" charset="0"/>
                        </a:rPr>
                        <a:t>Years</a:t>
                      </a:r>
                      <a:r>
                        <a:rPr lang="cs-CZ" sz="1800" dirty="0">
                          <a:effectLst/>
                          <a:latin typeface="Myriad Pro" panose="020B0503030403020204" pitchFamily="34" charset="0"/>
                        </a:rPr>
                        <a:t> in </a:t>
                      </a:r>
                      <a:r>
                        <a:rPr lang="cs-CZ" sz="1800" dirty="0" err="1">
                          <a:effectLst/>
                          <a:latin typeface="Myriad Pro" panose="020B0503030403020204" pitchFamily="34" charset="0"/>
                        </a:rPr>
                        <a:t>which</a:t>
                      </a:r>
                      <a:r>
                        <a:rPr lang="cs-CZ" sz="1800" dirty="0">
                          <a:effectLst/>
                          <a:latin typeface="Myriad Pro" panose="020B0503030403020204" pitchFamily="34" charset="0"/>
                        </a:rPr>
                        <a:t> a </a:t>
                      </a:r>
                      <a:r>
                        <a:rPr lang="cs-CZ" sz="1800" dirty="0" err="1">
                          <a:effectLst/>
                          <a:latin typeface="Myriad Pro" panose="020B0503030403020204" pitchFamily="34" charset="0"/>
                        </a:rPr>
                        <a:t>worker</a:t>
                      </a:r>
                      <a:r>
                        <a:rPr lang="en-GB" sz="1800" dirty="0">
                          <a:effectLst/>
                          <a:latin typeface="Myriad Pro" panose="020B0503030403020204" pitchFamily="34" charset="0"/>
                        </a:rPr>
                        <a:t> will work one year less than</a:t>
                      </a:r>
                      <a:r>
                        <a:rPr lang="cs-CZ" sz="1800" dirty="0">
                          <a:effectLst/>
                          <a:latin typeface="Myriad Pro" panose="020B0503030403020204" pitchFamily="34" charset="0"/>
                        </a:rPr>
                        <a:t> a</a:t>
                      </a:r>
                      <a:r>
                        <a:rPr lang="en-GB" sz="1800" dirty="0">
                          <a:effectLst/>
                          <a:latin typeface="Myriad Pro" panose="020B0503030403020204" pitchFamily="34" charset="0"/>
                        </a:rPr>
                        <a:t> Czech</a:t>
                      </a:r>
                      <a:endParaRPr lang="cs-CZ" sz="18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Myriad Pro" panose="020B0503030403020204" pitchFamily="34" charset="0"/>
                        </a:rPr>
                        <a:t>How many more years a Czech work</a:t>
                      </a:r>
                      <a:r>
                        <a:rPr lang="cs-CZ" sz="2000" dirty="0">
                          <a:effectLst/>
                          <a:latin typeface="Myriad Pro" panose="020B0503030403020204" pitchFamily="34" charset="0"/>
                        </a:rPr>
                        <a:t>s</a:t>
                      </a:r>
                      <a:r>
                        <a:rPr lang="en-GB" sz="2000" dirty="0">
                          <a:effectLst/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cs-CZ" sz="2000" dirty="0">
                          <a:effectLst/>
                          <a:latin typeface="Myriad Pro" panose="020B0503030403020204" pitchFamily="34" charset="0"/>
                        </a:rPr>
                        <a:t>in</a:t>
                      </a:r>
                      <a:r>
                        <a:rPr lang="en-GB" sz="2000" dirty="0">
                          <a:effectLst/>
                          <a:latin typeface="Myriad Pro" panose="020B0503030403020204" pitchFamily="34" charset="0"/>
                        </a:rPr>
                        <a:t> his</a:t>
                      </a:r>
                      <a:r>
                        <a:rPr lang="cs-CZ" sz="2000" dirty="0">
                          <a:effectLst/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cs-CZ" sz="2000" dirty="0" err="1">
                          <a:effectLst/>
                          <a:latin typeface="Myriad Pro" panose="020B0503030403020204" pitchFamily="34" charset="0"/>
                        </a:rPr>
                        <a:t>or</a:t>
                      </a:r>
                      <a:r>
                        <a:rPr lang="cs-CZ" sz="2000" dirty="0">
                          <a:effectLst/>
                          <a:latin typeface="Myriad Pro" panose="020B0503030403020204" pitchFamily="34" charset="0"/>
                        </a:rPr>
                        <a:t> her</a:t>
                      </a:r>
                      <a:r>
                        <a:rPr lang="en-GB" sz="2000" dirty="0">
                          <a:effectLst/>
                          <a:latin typeface="Myriad Pro" panose="020B0503030403020204" pitchFamily="34" charset="0"/>
                        </a:rPr>
                        <a:t> entire working life</a:t>
                      </a:r>
                      <a:endParaRPr lang="cs-CZ" sz="2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126022"/>
                  </a:ext>
                </a:extLst>
              </a:tr>
              <a:tr h="6219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Myriad Pro" panose="020B0503030403020204" pitchFamily="34" charset="0"/>
                        </a:rPr>
                        <a:t> </a:t>
                      </a:r>
                      <a:endParaRPr lang="cs-CZ" sz="18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2015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2017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2015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2017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2015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2017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2015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2017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6767990"/>
                  </a:ext>
                </a:extLst>
              </a:tr>
              <a:tr h="6219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Myriad Pro" panose="020B0503030403020204" pitchFamily="34" charset="0"/>
                        </a:rPr>
                        <a:t>German</a:t>
                      </a:r>
                      <a:endParaRPr lang="cs-CZ" sz="18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388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424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48,5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59,4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5,2</a:t>
                      </a:r>
                      <a:endParaRPr lang="cs-CZ" sz="2800" b="1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4,2</a:t>
                      </a:r>
                      <a:endParaRPr lang="cs-CZ" sz="2800" b="1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9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32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yriad Pro" panose="020B0503030403020204" pitchFamily="34" charset="0"/>
                        </a:rPr>
                        <a:t>11</a:t>
                      </a:r>
                      <a:endParaRPr lang="cs-CZ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832665"/>
                  </a:ext>
                </a:extLst>
              </a:tr>
              <a:tr h="6219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Myriad Pro" panose="020B0503030403020204" pitchFamily="34" charset="0"/>
                        </a:rPr>
                        <a:t>Dane</a:t>
                      </a:r>
                      <a:endParaRPr lang="cs-CZ" sz="18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349</a:t>
                      </a:r>
                      <a:endParaRPr lang="cs-CZ" sz="2800" b="1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370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43,6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51,8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5,7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4,8</a:t>
                      </a:r>
                      <a:endParaRPr lang="cs-CZ" sz="2800" b="1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8</a:t>
                      </a:r>
                      <a:endParaRPr lang="cs-CZ" sz="2800" b="1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32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yriad Pro" panose="020B0503030403020204" pitchFamily="34" charset="0"/>
                        </a:rPr>
                        <a:t>10</a:t>
                      </a:r>
                      <a:endParaRPr lang="cs-CZ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790852"/>
                  </a:ext>
                </a:extLst>
              </a:tr>
              <a:tr h="6219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effectLst/>
                          <a:latin typeface="Myriad Pro" panose="020B0503030403020204" pitchFamily="34" charset="0"/>
                        </a:rPr>
                        <a:t>Dutch</a:t>
                      </a:r>
                      <a:endParaRPr lang="cs-CZ" sz="18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332</a:t>
                      </a:r>
                      <a:endParaRPr lang="cs-CZ" sz="2800" b="1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349</a:t>
                      </a:r>
                      <a:endParaRPr lang="cs-CZ" sz="2800" b="1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41,5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48,9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6,0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5,1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8</a:t>
                      </a:r>
                      <a:endParaRPr lang="cs-CZ" sz="2800" b="1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32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yriad Pro" panose="020B0503030403020204" pitchFamily="34" charset="0"/>
                        </a:rPr>
                        <a:t>9</a:t>
                      </a:r>
                      <a:endParaRPr lang="cs-CZ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502937"/>
                  </a:ext>
                </a:extLst>
              </a:tr>
              <a:tr h="6219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effectLst/>
                          <a:latin typeface="Myriad Pro" panose="020B0503030403020204" pitchFamily="34" charset="0"/>
                        </a:rPr>
                        <a:t>French</a:t>
                      </a:r>
                      <a:endParaRPr lang="cs-CZ" sz="18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247</a:t>
                      </a:r>
                      <a:endParaRPr lang="cs-CZ" sz="2800" b="1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262</a:t>
                      </a:r>
                      <a:endParaRPr lang="cs-CZ" sz="2800" b="1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30,9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36,7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8,0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6,8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6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32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yriad Pro" panose="020B0503030403020204" pitchFamily="34" charset="0"/>
                        </a:rPr>
                        <a:t>7</a:t>
                      </a:r>
                      <a:endParaRPr lang="cs-CZ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556348"/>
                  </a:ext>
                </a:extLst>
              </a:tr>
              <a:tr h="6219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effectLst/>
                          <a:latin typeface="Myriad Pro" panose="020B0503030403020204" pitchFamily="34" charset="0"/>
                        </a:rPr>
                        <a:t>Belgian</a:t>
                      </a:r>
                      <a:endParaRPr lang="cs-CZ" sz="18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211</a:t>
                      </a:r>
                      <a:endParaRPr lang="cs-CZ" sz="2800" b="1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235</a:t>
                      </a:r>
                      <a:endParaRPr lang="cs-CZ" sz="2800" b="1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26,4</a:t>
                      </a:r>
                      <a:endParaRPr lang="cs-CZ" sz="2800" b="1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32,9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9,5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7,6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5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32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yriad Pro" panose="020B0503030403020204" pitchFamily="34" charset="0"/>
                        </a:rPr>
                        <a:t>6</a:t>
                      </a:r>
                      <a:endParaRPr lang="cs-CZ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416362"/>
                  </a:ext>
                </a:extLst>
              </a:tr>
              <a:tr h="6219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effectLst/>
                          <a:latin typeface="Myriad Pro" panose="020B0503030403020204" pitchFamily="34" charset="0"/>
                        </a:rPr>
                        <a:t>Austrian</a:t>
                      </a:r>
                      <a:endParaRPr lang="cs-CZ" sz="18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157</a:t>
                      </a:r>
                      <a:endParaRPr lang="cs-CZ" sz="2800" b="1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167</a:t>
                      </a:r>
                      <a:endParaRPr lang="cs-CZ" sz="2800" b="1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19,6</a:t>
                      </a:r>
                      <a:endParaRPr lang="cs-CZ" sz="2800" b="1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23,4</a:t>
                      </a:r>
                      <a:endParaRPr lang="cs-CZ" sz="2800" b="1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12,8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10,7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4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32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yriad Pro" panose="020B0503030403020204" pitchFamily="34" charset="0"/>
                        </a:rPr>
                        <a:t>4</a:t>
                      </a:r>
                      <a:endParaRPr lang="cs-CZ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673457"/>
                  </a:ext>
                </a:extLst>
              </a:tr>
              <a:tr h="497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effectLst/>
                          <a:latin typeface="Myriad Pro" panose="020B0503030403020204" pitchFamily="34" charset="0"/>
                        </a:rPr>
                        <a:t>Swede</a:t>
                      </a:r>
                      <a:endParaRPr lang="cs-CZ" sz="18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146</a:t>
                      </a:r>
                      <a:endParaRPr lang="cs-CZ" sz="2800" b="1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175</a:t>
                      </a:r>
                      <a:endParaRPr lang="cs-CZ" sz="2800" b="1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18,3</a:t>
                      </a:r>
                      <a:endParaRPr lang="cs-CZ" sz="2800" b="1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24,5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13,7</a:t>
                      </a:r>
                      <a:endParaRPr lang="cs-CZ" sz="2800" b="1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10,2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3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32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yriad Pro" panose="020B0503030403020204" pitchFamily="34" charset="0"/>
                        </a:rPr>
                        <a:t>5</a:t>
                      </a:r>
                      <a:endParaRPr lang="cs-CZ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916734"/>
                  </a:ext>
                </a:extLst>
              </a:tr>
            </a:tbl>
          </a:graphicData>
        </a:graphic>
      </p:graphicFrame>
      <p:pic>
        <p:nvPicPr>
          <p:cNvPr id="9" name="Obrázek 8">
            <a:extLst>
              <a:ext uri="{FF2B5EF4-FFF2-40B4-BE49-F238E27FC236}">
                <a16:creationId xmlns:a16="http://schemas.microsoft.com/office/drawing/2014/main" id="{E2A4063C-776D-4E9F-A54A-47E12DE666D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779" y="328969"/>
            <a:ext cx="710798" cy="101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810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0AC50F-7C68-4987-AB16-8C0A12F522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57840"/>
            <a:ext cx="9144000" cy="2352260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Myriad Pro" panose="020B0503030403020204" pitchFamily="34" charset="0"/>
              </a:rPr>
              <a:t>How to transform the Czech Republic into a country of the future?</a:t>
            </a:r>
            <a:endParaRPr lang="cs-CZ" dirty="0">
              <a:latin typeface="Myriad Pro" panose="020B0503030403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AC91CBB-C120-4379-B5D2-3B9239CE3E0C}"/>
              </a:ext>
            </a:extLst>
          </p:cNvPr>
          <p:cNvSpPr txBox="1"/>
          <p:nvPr/>
        </p:nvSpPr>
        <p:spPr>
          <a:xfrm>
            <a:off x="406138" y="647016"/>
            <a:ext cx="80624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[</a:t>
            </a:r>
            <a:endParaRPr kumimoji="0" lang="cs-CZ" sz="3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B417510-FFE9-4C99-86E1-0603D964E56E}"/>
              </a:ext>
            </a:extLst>
          </p:cNvPr>
          <p:cNvSpPr txBox="1"/>
          <p:nvPr/>
        </p:nvSpPr>
        <p:spPr>
          <a:xfrm>
            <a:off x="10570765" y="647017"/>
            <a:ext cx="86840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]</a:t>
            </a:r>
            <a:endParaRPr kumimoji="0" lang="cs-CZ" sz="3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047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0AC50F-7C68-4987-AB16-8C0A12F522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87432"/>
            <a:ext cx="9144000" cy="1916350"/>
          </a:xfrm>
        </p:spPr>
        <p:txBody>
          <a:bodyPr>
            <a:normAutofit/>
          </a:bodyPr>
          <a:lstStyle/>
          <a:p>
            <a:r>
              <a:rPr lang="cs-CZ" dirty="0" err="1">
                <a:latin typeface="Myriad Pro" panose="020B0503030403020204" pitchFamily="34" charset="0"/>
              </a:rPr>
              <a:t>Where</a:t>
            </a:r>
            <a:r>
              <a:rPr lang="cs-CZ" dirty="0">
                <a:latin typeface="Myriad Pro" panose="020B0503030403020204" pitchFamily="34" charset="0"/>
              </a:rPr>
              <a:t> are </a:t>
            </a:r>
            <a:r>
              <a:rPr lang="cs-CZ" dirty="0" err="1">
                <a:latin typeface="Myriad Pro" panose="020B0503030403020204" pitchFamily="34" charset="0"/>
              </a:rPr>
              <a:t>we</a:t>
            </a:r>
            <a:r>
              <a:rPr lang="cs-CZ" dirty="0">
                <a:latin typeface="Myriad Pro" panose="020B0503030403020204" pitchFamily="34" charset="0"/>
              </a:rPr>
              <a:t>?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04DE32D-37A2-4297-995F-92123A9EDCA3}"/>
              </a:ext>
            </a:extLst>
          </p:cNvPr>
          <p:cNvSpPr txBox="1"/>
          <p:nvPr/>
        </p:nvSpPr>
        <p:spPr>
          <a:xfrm>
            <a:off x="406138" y="647016"/>
            <a:ext cx="80624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[</a:t>
            </a:r>
            <a:endParaRPr kumimoji="0" lang="cs-CZ" sz="3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E404883-7A69-40AD-8E8E-065383347B91}"/>
              </a:ext>
            </a:extLst>
          </p:cNvPr>
          <p:cNvSpPr txBox="1"/>
          <p:nvPr/>
        </p:nvSpPr>
        <p:spPr>
          <a:xfrm>
            <a:off x="10570765" y="647017"/>
            <a:ext cx="86840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]</a:t>
            </a:r>
            <a:endParaRPr kumimoji="0" lang="cs-CZ" sz="3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6165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/>
          <p:nvPr/>
        </p:nvGraphicFramePr>
        <p:xfrm>
          <a:off x="257175" y="1838324"/>
          <a:ext cx="11430000" cy="4867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Obdélník 3">
            <a:extLst>
              <a:ext uri="{FF2B5EF4-FFF2-40B4-BE49-F238E27FC236}">
                <a16:creationId xmlns:a16="http://schemas.microsoft.com/office/drawing/2014/main" id="{B4D5BFE8-FF8E-412F-BB4E-6A8B868C522F}"/>
              </a:ext>
            </a:extLst>
          </p:cNvPr>
          <p:cNvSpPr/>
          <p:nvPr/>
        </p:nvSpPr>
        <p:spPr>
          <a:xfrm>
            <a:off x="10178070" y="152400"/>
            <a:ext cx="1880579" cy="1924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EADAB86-14EA-4DED-A91C-E4FCE83F11E5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039629" y="371601"/>
            <a:ext cx="10647546" cy="1144631"/>
          </a:xfrm>
        </p:spPr>
        <p:txBody>
          <a:bodyPr/>
          <a:lstStyle/>
          <a:p>
            <a:r>
              <a:rPr lang="en-GB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still not at the forefront of the EU in </a:t>
            </a:r>
            <a:endParaRPr lang="cs-CZ" sz="3200" b="1" cap="all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r>
              <a:rPr lang="en-GB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investment in science and research</a:t>
            </a:r>
            <a:endParaRPr lang="cs-CZ" sz="3200" b="1" cap="all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r>
              <a:rPr lang="en-GB" sz="1600" cap="all" dirty="0">
                <a:solidFill>
                  <a:schemeClr val="bg1"/>
                </a:solidFill>
                <a:latin typeface="Myriad Pro" panose="020B0503030403020204" pitchFamily="34" charset="0"/>
              </a:rPr>
              <a:t>R&amp;D expenditure in the European Union in 2017 (% of GDP)</a:t>
            </a:r>
            <a:endParaRPr lang="cs-CZ" sz="1600" cap="all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7ED4D1A-F288-4E03-8778-95EFBD34D308}"/>
              </a:ext>
            </a:extLst>
          </p:cNvPr>
          <p:cNvSpPr txBox="1"/>
          <p:nvPr/>
        </p:nvSpPr>
        <p:spPr>
          <a:xfrm rot="16200000">
            <a:off x="3533129" y="5718941"/>
            <a:ext cx="1285079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Netherlands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776FFFF-BB24-4A8B-A1BC-282E30628CC1}"/>
              </a:ext>
            </a:extLst>
          </p:cNvPr>
          <p:cNvSpPr txBox="1"/>
          <p:nvPr/>
        </p:nvSpPr>
        <p:spPr>
          <a:xfrm rot="16200000">
            <a:off x="2868442" y="5642301"/>
            <a:ext cx="1131799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Belgium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7DFBCE1-64D0-4F20-A051-13301ED1CCD4}"/>
              </a:ext>
            </a:extLst>
          </p:cNvPr>
          <p:cNvSpPr txBox="1"/>
          <p:nvPr/>
        </p:nvSpPr>
        <p:spPr>
          <a:xfrm rot="16200000">
            <a:off x="3279691" y="5578157"/>
            <a:ext cx="100351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France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C449E26-231C-42CC-90C9-C31D322E35E3}"/>
              </a:ext>
            </a:extLst>
          </p:cNvPr>
          <p:cNvSpPr txBox="1"/>
          <p:nvPr/>
        </p:nvSpPr>
        <p:spPr>
          <a:xfrm rot="16200000">
            <a:off x="4429866" y="5909956"/>
            <a:ext cx="161268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UK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90192FF-19F9-4E26-8030-2270A581D7BE}"/>
              </a:ext>
            </a:extLst>
          </p:cNvPr>
          <p:cNvSpPr txBox="1"/>
          <p:nvPr/>
        </p:nvSpPr>
        <p:spPr>
          <a:xfrm rot="16200000">
            <a:off x="6714320" y="5699615"/>
            <a:ext cx="124642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Spain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EAC72E4-80F6-496E-A733-CE457AE2FC1B}"/>
              </a:ext>
            </a:extLst>
          </p:cNvPr>
          <p:cNvSpPr txBox="1"/>
          <p:nvPr/>
        </p:nvSpPr>
        <p:spPr>
          <a:xfrm rot="16200000">
            <a:off x="3881308" y="5670811"/>
            <a:ext cx="118882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Slovenia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0EEE6B7-AF32-4307-8428-7136C3E10406}"/>
              </a:ext>
            </a:extLst>
          </p:cNvPr>
          <p:cNvSpPr txBox="1"/>
          <p:nvPr/>
        </p:nvSpPr>
        <p:spPr>
          <a:xfrm rot="16200000">
            <a:off x="5690149" y="5707581"/>
            <a:ext cx="123158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chemeClr val="bg1"/>
                </a:solidFill>
              </a:rPr>
              <a:t>Portugal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512AF72C-5FB1-4008-8A28-5E8807BCBFF8}"/>
              </a:ext>
            </a:extLst>
          </p:cNvPr>
          <p:cNvSpPr txBox="1"/>
          <p:nvPr/>
        </p:nvSpPr>
        <p:spPr>
          <a:xfrm rot="16200000">
            <a:off x="7154267" y="5599539"/>
            <a:ext cx="104627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Greece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A4311C82-92E1-4303-9EA3-A27AED4380EF}"/>
              </a:ext>
            </a:extLst>
          </p:cNvPr>
          <p:cNvSpPr txBox="1"/>
          <p:nvPr/>
        </p:nvSpPr>
        <p:spPr>
          <a:xfrm rot="16200000">
            <a:off x="8126200" y="5699319"/>
            <a:ext cx="124583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Lithuania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F387CFAE-BE83-4F6F-85CA-08CE35F57F99}"/>
              </a:ext>
            </a:extLst>
          </p:cNvPr>
          <p:cNvSpPr txBox="1"/>
          <p:nvPr/>
        </p:nvSpPr>
        <p:spPr>
          <a:xfrm rot="16200000">
            <a:off x="6038925" y="5672900"/>
            <a:ext cx="119299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Estonia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A7FE5B5F-0F0E-4BAD-A706-BDCA313C12DC}"/>
              </a:ext>
            </a:extLst>
          </p:cNvPr>
          <p:cNvSpPr txBox="1"/>
          <p:nvPr/>
        </p:nvSpPr>
        <p:spPr>
          <a:xfrm rot="16200000">
            <a:off x="7909749" y="5578156"/>
            <a:ext cx="100351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Poland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CDBBB4B-14EF-4A72-B9E2-F9A414ADFDDE}"/>
              </a:ext>
            </a:extLst>
          </p:cNvPr>
          <p:cNvSpPr txBox="1"/>
          <p:nvPr/>
        </p:nvSpPr>
        <p:spPr>
          <a:xfrm rot="16200000">
            <a:off x="8543804" y="5663683"/>
            <a:ext cx="117456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Slovakia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EDECEE59-ADEB-473E-9B90-7CF9550A8F6A}"/>
              </a:ext>
            </a:extLst>
          </p:cNvPr>
          <p:cNvSpPr txBox="1"/>
          <p:nvPr/>
        </p:nvSpPr>
        <p:spPr>
          <a:xfrm rot="16200000">
            <a:off x="4056052" y="5868693"/>
            <a:ext cx="1584583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Czechia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1F036E80-482D-4CF1-9478-06D8AB910992}"/>
              </a:ext>
            </a:extLst>
          </p:cNvPr>
          <p:cNvSpPr txBox="1"/>
          <p:nvPr/>
        </p:nvSpPr>
        <p:spPr>
          <a:xfrm rot="16200000">
            <a:off x="8823996" y="5715999"/>
            <a:ext cx="127919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Croatia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9A7A3346-40A7-425F-9EE6-D2AD2AF880FD}"/>
              </a:ext>
            </a:extLst>
          </p:cNvPr>
          <p:cNvSpPr txBox="1"/>
          <p:nvPr/>
        </p:nvSpPr>
        <p:spPr>
          <a:xfrm rot="16200000">
            <a:off x="5376655" y="5663684"/>
            <a:ext cx="117456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Hungary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969B9386-0900-4F9E-9E68-6F3FD04184AD}"/>
              </a:ext>
            </a:extLst>
          </p:cNvPr>
          <p:cNvSpPr txBox="1"/>
          <p:nvPr/>
        </p:nvSpPr>
        <p:spPr>
          <a:xfrm rot="16200000">
            <a:off x="10597124" y="5692193"/>
            <a:ext cx="1231583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Romania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6CCFEB2D-19B0-4927-999B-A0DBA72C4D54}"/>
              </a:ext>
            </a:extLst>
          </p:cNvPr>
          <p:cNvSpPr txBox="1"/>
          <p:nvPr/>
        </p:nvSpPr>
        <p:spPr>
          <a:xfrm rot="16200000">
            <a:off x="10354959" y="5613986"/>
            <a:ext cx="107517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Latvia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B9F81F94-C9E5-489A-864A-C4786C0038CF}"/>
              </a:ext>
            </a:extLst>
          </p:cNvPr>
          <p:cNvSpPr txBox="1"/>
          <p:nvPr/>
        </p:nvSpPr>
        <p:spPr>
          <a:xfrm rot="16200000">
            <a:off x="9247804" y="5649428"/>
            <a:ext cx="114605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Bulgaria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8CBD8B6B-92FD-4512-BF22-8C0571130993}"/>
              </a:ext>
            </a:extLst>
          </p:cNvPr>
          <p:cNvSpPr txBox="1"/>
          <p:nvPr/>
        </p:nvSpPr>
        <p:spPr>
          <a:xfrm rot="16200000">
            <a:off x="9654931" y="5599539"/>
            <a:ext cx="104627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Cyprus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99E1EBAD-1AFF-4A56-BEA6-FFCF0F986CCA}"/>
              </a:ext>
            </a:extLst>
          </p:cNvPr>
          <p:cNvSpPr txBox="1"/>
          <p:nvPr/>
        </p:nvSpPr>
        <p:spPr>
          <a:xfrm rot="16200000">
            <a:off x="4948829" y="5703648"/>
            <a:ext cx="1254493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Italy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EF186965-DC1D-4072-A4A7-AB8A11B980FB}"/>
              </a:ext>
            </a:extLst>
          </p:cNvPr>
          <p:cNvSpPr txBox="1"/>
          <p:nvPr/>
        </p:nvSpPr>
        <p:spPr>
          <a:xfrm rot="16200000">
            <a:off x="2587722" y="5571029"/>
            <a:ext cx="98925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Finland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946DB006-77DA-4821-AA13-098C051F6AFC}"/>
              </a:ext>
            </a:extLst>
          </p:cNvPr>
          <p:cNvSpPr txBox="1"/>
          <p:nvPr/>
        </p:nvSpPr>
        <p:spPr>
          <a:xfrm rot="16200000">
            <a:off x="1564325" y="5571029"/>
            <a:ext cx="98925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Austria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E23C4A55-C7B8-467D-AB74-451B13C990E3}"/>
              </a:ext>
            </a:extLst>
          </p:cNvPr>
          <p:cNvSpPr txBox="1"/>
          <p:nvPr/>
        </p:nvSpPr>
        <p:spPr>
          <a:xfrm rot="16200000">
            <a:off x="1082971" y="5642300"/>
            <a:ext cx="1131799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Sweden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F355D3AD-AD76-4E1C-A8AC-51964E61C476}"/>
              </a:ext>
            </a:extLst>
          </p:cNvPr>
          <p:cNvSpPr txBox="1"/>
          <p:nvPr/>
        </p:nvSpPr>
        <p:spPr>
          <a:xfrm rot="16200000">
            <a:off x="1868821" y="5578156"/>
            <a:ext cx="100351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Denmark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AEDD0059-2524-4AF0-A9C3-38543DF3BB5B}"/>
              </a:ext>
            </a:extLst>
          </p:cNvPr>
          <p:cNvSpPr txBox="1"/>
          <p:nvPr/>
        </p:nvSpPr>
        <p:spPr>
          <a:xfrm rot="16200000">
            <a:off x="6337438" y="5731625"/>
            <a:ext cx="131044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Luxembourg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3E587E48-0770-4238-A2E5-AB4B00A6ECFB}"/>
              </a:ext>
            </a:extLst>
          </p:cNvPr>
          <p:cNvSpPr txBox="1"/>
          <p:nvPr/>
        </p:nvSpPr>
        <p:spPr>
          <a:xfrm rot="16200000">
            <a:off x="2140080" y="5670811"/>
            <a:ext cx="118882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Germany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EEF99CE3-4A97-481D-B993-50EE604627D8}"/>
              </a:ext>
            </a:extLst>
          </p:cNvPr>
          <p:cNvSpPr txBox="1"/>
          <p:nvPr/>
        </p:nvSpPr>
        <p:spPr>
          <a:xfrm rot="16200000">
            <a:off x="7564745" y="5571029"/>
            <a:ext cx="98925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Ireland</a:t>
            </a:r>
            <a:endParaRPr lang="cs-CZ" sz="1400" dirty="0">
              <a:solidFill>
                <a:schemeClr val="bg1"/>
              </a:solidFill>
            </a:endParaRPr>
          </a:p>
        </p:txBody>
      </p:sp>
      <p:pic>
        <p:nvPicPr>
          <p:cNvPr id="35" name="Obrázek 34">
            <a:extLst>
              <a:ext uri="{FF2B5EF4-FFF2-40B4-BE49-F238E27FC236}">
                <a16:creationId xmlns:a16="http://schemas.microsoft.com/office/drawing/2014/main" id="{DDE03DE3-E884-433C-88E5-B406869B7C5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779" y="328969"/>
            <a:ext cx="710798" cy="101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31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Obrázek 7"/>
          <p:cNvPicPr/>
          <p:nvPr/>
        </p:nvPicPr>
        <p:blipFill>
          <a:blip r:embed="rId2"/>
          <a:stretch/>
        </p:blipFill>
        <p:spPr>
          <a:xfrm>
            <a:off x="11059027" y="348309"/>
            <a:ext cx="812431" cy="1191217"/>
          </a:xfrm>
          <a:prstGeom prst="rect">
            <a:avLst/>
          </a:prstGeom>
          <a:ln>
            <a:noFill/>
          </a:ln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B1D0A407-17CB-4531-A87C-62E5CBDF93B3}"/>
              </a:ext>
            </a:extLst>
          </p:cNvPr>
          <p:cNvSpPr/>
          <p:nvPr/>
        </p:nvSpPr>
        <p:spPr>
          <a:xfrm>
            <a:off x="10433221" y="341888"/>
            <a:ext cx="15621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4872DF40-7770-4242-9B46-5008AFEED742}"/>
              </a:ext>
            </a:extLst>
          </p:cNvPr>
          <p:cNvSpPr/>
          <p:nvPr/>
        </p:nvSpPr>
        <p:spPr>
          <a:xfrm>
            <a:off x="888675" y="2172693"/>
            <a:ext cx="10982782" cy="3754874"/>
          </a:xfrm>
          <a:prstGeom prst="rect">
            <a:avLst/>
          </a:prstGeom>
          <a:noFill/>
          <a:effectLst>
            <a:glow rad="63500">
              <a:schemeClr val="tx1"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#</a:t>
            </a:r>
            <a:r>
              <a:rPr kumimoji="0" lang="cs-CZ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EndOf</a:t>
            </a:r>
            <a:r>
              <a:rPr lang="cs-CZ" sz="6600" b="1" dirty="0" err="1">
                <a:solidFill>
                  <a:prstClr val="white"/>
                </a:solidFill>
                <a:latin typeface="Myriad Pro" panose="020B0503030403020204" pitchFamily="34" charset="0"/>
              </a:rPr>
              <a:t>CheapLabour</a:t>
            </a:r>
            <a:endParaRPr lang="cs-CZ" sz="6600" b="1" dirty="0">
              <a:solidFill>
                <a:prstClr val="white"/>
              </a:solidFill>
              <a:latin typeface="Myriad Pro" panose="020B0503030403020204" pitchFamily="34" charset="0"/>
            </a:endParaRPr>
          </a:p>
          <a:p>
            <a:pPr lvl="0">
              <a:defRPr/>
            </a:pPr>
            <a:r>
              <a:rPr lang="cs-CZ" sz="3200" i="1" dirty="0" err="1">
                <a:solidFill>
                  <a:prstClr val="white"/>
                </a:solidFill>
                <a:latin typeface="Myriad Pro" panose="020B0503030403020204" pitchFamily="34" charset="0"/>
              </a:rPr>
              <a:t>is</a:t>
            </a:r>
            <a:r>
              <a:rPr lang="cs-CZ" sz="3200" i="1" dirty="0">
                <a:solidFill>
                  <a:prstClr val="white"/>
                </a:solidFill>
                <a:latin typeface="Myriad Pro" panose="020B0503030403020204" pitchFamily="34" charset="0"/>
              </a:rPr>
              <a:t> not </a:t>
            </a:r>
            <a:r>
              <a:rPr lang="cs-CZ" sz="3200" i="1" dirty="0" err="1">
                <a:solidFill>
                  <a:prstClr val="white"/>
                </a:solidFill>
                <a:latin typeface="Myriad Pro" panose="020B0503030403020204" pitchFamily="34" charset="0"/>
              </a:rPr>
              <a:t>enough</a:t>
            </a:r>
            <a:r>
              <a:rPr lang="cs-CZ" sz="3200" i="1" dirty="0">
                <a:solidFill>
                  <a:prstClr val="white"/>
                </a:solidFill>
                <a:latin typeface="Myriad Pro" panose="020B0503030403020204" pitchFamily="34" charset="0"/>
              </a:rPr>
              <a:t>.</a:t>
            </a:r>
            <a:endParaRPr kumimoji="0" lang="cs-CZ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What</a:t>
            </a:r>
            <a:r>
              <a:rPr kumimoji="0" lang="cs-CZ" sz="32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cs-CZ" sz="3200" b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we</a:t>
            </a:r>
            <a:r>
              <a:rPr kumimoji="0" lang="cs-CZ" sz="32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cs-CZ" sz="3200" b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want</a:t>
            </a:r>
            <a:r>
              <a:rPr kumimoji="0" lang="cs-CZ" sz="32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cs-CZ" sz="3200" b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is</a:t>
            </a:r>
            <a:endParaRPr kumimoji="0" lang="cs-CZ" sz="32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C18C5C1-4F5D-414D-BFC0-1E8AC97E61A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779" y="328969"/>
            <a:ext cx="710798" cy="101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7427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758B72EF-5D98-46F5-A26C-7CE3ED03477F}"/>
              </a:ext>
            </a:extLst>
          </p:cNvPr>
          <p:cNvSpPr txBox="1"/>
          <p:nvPr/>
        </p:nvSpPr>
        <p:spPr>
          <a:xfrm>
            <a:off x="5408164" y="3059668"/>
            <a:ext cx="1831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Česká republika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7FD5632-615B-4FFA-A9F2-1FB43A0BBBEA}"/>
              </a:ext>
            </a:extLst>
          </p:cNvPr>
          <p:cNvSpPr/>
          <p:nvPr/>
        </p:nvSpPr>
        <p:spPr>
          <a:xfrm>
            <a:off x="8077200" y="190500"/>
            <a:ext cx="15621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8D454AC-8A01-437D-9BF5-6D2513010D53}"/>
              </a:ext>
            </a:extLst>
          </p:cNvPr>
          <p:cNvSpPr/>
          <p:nvPr/>
        </p:nvSpPr>
        <p:spPr>
          <a:xfrm>
            <a:off x="8753475" y="190500"/>
            <a:ext cx="14668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817C3DA-A045-4293-8FC6-F65ADEBB72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479"/>
            <a:ext cx="12167473" cy="8112603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596A1934-EA9C-4EF5-BB60-CFBD9E0B6CDB}"/>
              </a:ext>
            </a:extLst>
          </p:cNvPr>
          <p:cNvSpPr txBox="1"/>
          <p:nvPr/>
        </p:nvSpPr>
        <p:spPr>
          <a:xfrm>
            <a:off x="0" y="4425245"/>
            <a:ext cx="12167473" cy="1938992"/>
          </a:xfrm>
          <a:prstGeom prst="rect">
            <a:avLst/>
          </a:prstGeom>
          <a:solidFill>
            <a:srgbClr val="FF0000">
              <a:alpha val="83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   #</a:t>
            </a:r>
            <a:r>
              <a:rPr kumimoji="0" lang="cs-CZ" sz="1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GoodWork</a:t>
            </a:r>
            <a:endParaRPr kumimoji="0" lang="cs-CZ" sz="1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F96EEAC-9C34-4566-9C7E-750237BAC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47" y="4562764"/>
            <a:ext cx="1129862" cy="160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650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Obrázek 7"/>
          <p:cNvPicPr/>
          <p:nvPr/>
        </p:nvPicPr>
        <p:blipFill>
          <a:blip r:embed="rId2"/>
          <a:stretch/>
        </p:blipFill>
        <p:spPr>
          <a:xfrm>
            <a:off x="11059027" y="348309"/>
            <a:ext cx="812431" cy="1191217"/>
          </a:xfrm>
          <a:prstGeom prst="rect">
            <a:avLst/>
          </a:prstGeom>
          <a:ln>
            <a:noFill/>
          </a:ln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B1D0A407-17CB-4531-A87C-62E5CBDF93B3}"/>
              </a:ext>
            </a:extLst>
          </p:cNvPr>
          <p:cNvSpPr/>
          <p:nvPr/>
        </p:nvSpPr>
        <p:spPr>
          <a:xfrm>
            <a:off x="10433221" y="341888"/>
            <a:ext cx="15621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9D6ACF6-61D7-4AB2-9E08-8FAEB9DE4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6597"/>
            <a:ext cx="12192000" cy="813119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C18C5C1-4F5D-414D-BFC0-1E8AC97E61A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779" y="328969"/>
            <a:ext cx="710798" cy="101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2969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758B72EF-5D98-46F5-A26C-7CE3ED03477F}"/>
              </a:ext>
            </a:extLst>
          </p:cNvPr>
          <p:cNvSpPr txBox="1"/>
          <p:nvPr/>
        </p:nvSpPr>
        <p:spPr>
          <a:xfrm>
            <a:off x="5408164" y="3059668"/>
            <a:ext cx="1831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Česká republika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7FD5632-615B-4FFA-A9F2-1FB43A0BBBEA}"/>
              </a:ext>
            </a:extLst>
          </p:cNvPr>
          <p:cNvSpPr/>
          <p:nvPr/>
        </p:nvSpPr>
        <p:spPr>
          <a:xfrm>
            <a:off x="8077200" y="190500"/>
            <a:ext cx="15621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8D454AC-8A01-437D-9BF5-6D2513010D53}"/>
              </a:ext>
            </a:extLst>
          </p:cNvPr>
          <p:cNvSpPr/>
          <p:nvPr/>
        </p:nvSpPr>
        <p:spPr>
          <a:xfrm>
            <a:off x="8753475" y="190500"/>
            <a:ext cx="14668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0F3E7EFC-FDEA-462D-BA90-85AC4BC879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5124251"/>
              </p:ext>
            </p:extLst>
          </p:nvPr>
        </p:nvGraphicFramePr>
        <p:xfrm>
          <a:off x="133350" y="1713349"/>
          <a:ext cx="11258549" cy="5600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Obdélník 2">
            <a:extLst>
              <a:ext uri="{FF2B5EF4-FFF2-40B4-BE49-F238E27FC236}">
                <a16:creationId xmlns:a16="http://schemas.microsoft.com/office/drawing/2014/main" id="{71D1B0EA-A6B1-4EC4-829D-29DF92D5DFAE}"/>
              </a:ext>
            </a:extLst>
          </p:cNvPr>
          <p:cNvSpPr/>
          <p:nvPr/>
        </p:nvSpPr>
        <p:spPr>
          <a:xfrm>
            <a:off x="714625" y="353830"/>
            <a:ext cx="998696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Czech </a:t>
            </a:r>
            <a:r>
              <a:rPr kumimoji="0" lang="cs-CZ" sz="32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labour</a:t>
            </a:r>
            <a:r>
              <a:rPr kumimoji="0" lang="cs-CZ" sz="3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cs-CZ" sz="32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costs</a:t>
            </a:r>
            <a:r>
              <a:rPr kumimoji="0" lang="cs-CZ" sz="3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cs-CZ" sz="32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at</a:t>
            </a:r>
            <a:r>
              <a:rPr kumimoji="0" lang="cs-CZ" sz="3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lang="cs-CZ" sz="3200" b="1" cap="all" dirty="0" err="1">
                <a:solidFill>
                  <a:prstClr val="white"/>
                </a:solidFill>
                <a:latin typeface="Myriad Pro" panose="020B0503030403020204" pitchFamily="34" charset="0"/>
              </a:rPr>
              <a:t>the</a:t>
            </a:r>
            <a:r>
              <a:rPr lang="cs-CZ" sz="3200" b="1" cap="all" dirty="0">
                <a:solidFill>
                  <a:prstClr val="white"/>
                </a:solidFill>
                <a:latin typeface="Myriad Pro" panose="020B0503030403020204" pitchFamily="34" charset="0"/>
              </a:rPr>
              <a:t> </a:t>
            </a:r>
            <a:r>
              <a:rPr lang="cs-CZ" sz="3200" b="1" cap="all" dirty="0" err="1">
                <a:solidFill>
                  <a:prstClr val="white"/>
                </a:solidFill>
                <a:latin typeface="Myriad Pro" panose="020B0503030403020204" pitchFamily="34" charset="0"/>
              </a:rPr>
              <a:t>level</a:t>
            </a:r>
            <a:r>
              <a:rPr lang="cs-CZ" sz="3200" b="1" cap="all" dirty="0">
                <a:solidFill>
                  <a:prstClr val="white"/>
                </a:solidFill>
                <a:latin typeface="Myriad Pro" panose="020B0503030403020204" pitchFamily="34" charset="0"/>
              </a:rPr>
              <a:t> </a:t>
            </a:r>
            <a:r>
              <a:rPr lang="cs-CZ" sz="3200" b="1" cap="all" dirty="0" err="1">
                <a:solidFill>
                  <a:prstClr val="white"/>
                </a:solidFill>
                <a:latin typeface="Myriad Pro" panose="020B0503030403020204" pitchFamily="34" charset="0"/>
              </a:rPr>
              <a:t>of</a:t>
            </a:r>
            <a:r>
              <a:rPr lang="cs-CZ" sz="3200" b="1" cap="all" dirty="0">
                <a:solidFill>
                  <a:prstClr val="white"/>
                </a:solidFill>
                <a:latin typeface="Myriad Pro" panose="020B0503030403020204" pitchFamily="34" charset="0"/>
              </a:rPr>
              <a:t> </a:t>
            </a:r>
            <a:r>
              <a:rPr lang="cs-CZ" sz="3200" b="1" cap="all" dirty="0" err="1">
                <a:solidFill>
                  <a:prstClr val="white"/>
                </a:solidFill>
                <a:latin typeface="Myriad Pro" panose="020B0503030403020204" pitchFamily="34" charset="0"/>
              </a:rPr>
              <a:t>developing</a:t>
            </a:r>
            <a:r>
              <a:rPr lang="cs-CZ" sz="3200" b="1" cap="all" dirty="0">
                <a:solidFill>
                  <a:prstClr val="white"/>
                </a:solidFill>
                <a:latin typeface="Myriad Pro" panose="020B0503030403020204" pitchFamily="34" charset="0"/>
              </a:rPr>
              <a:t> </a:t>
            </a:r>
            <a:r>
              <a:rPr lang="cs-CZ" sz="3200" b="1" cap="all" dirty="0" err="1">
                <a:solidFill>
                  <a:prstClr val="white"/>
                </a:solidFill>
                <a:latin typeface="Myriad Pro" panose="020B0503030403020204" pitchFamily="34" charset="0"/>
              </a:rPr>
              <a:t>eu</a:t>
            </a:r>
            <a:r>
              <a:rPr lang="cs-CZ" sz="3200" b="1" cap="all" dirty="0">
                <a:solidFill>
                  <a:prstClr val="white"/>
                </a:solidFill>
                <a:latin typeface="Myriad Pro" panose="020B0503030403020204" pitchFamily="34" charset="0"/>
              </a:rPr>
              <a:t> </a:t>
            </a:r>
            <a:r>
              <a:rPr lang="cs-CZ" sz="3200" b="1" cap="all" dirty="0" err="1">
                <a:solidFill>
                  <a:prstClr val="white"/>
                </a:solidFill>
                <a:latin typeface="Myriad Pro" panose="020B0503030403020204" pitchFamily="34" charset="0"/>
              </a:rPr>
              <a:t>countries</a:t>
            </a:r>
            <a:endParaRPr kumimoji="0" lang="cs-CZ" sz="32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International </a:t>
            </a:r>
            <a:r>
              <a:rPr kumimoji="0" lang="cs-CZ" sz="1800" b="0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comparison</a:t>
            </a:r>
            <a:r>
              <a:rPr kumimoji="0" lang="cs-CZ" sz="18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of</a:t>
            </a:r>
            <a:r>
              <a:rPr kumimoji="0" lang="cs-CZ" sz="18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labour</a:t>
            </a:r>
            <a:r>
              <a:rPr kumimoji="0" lang="cs-CZ" sz="18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costs</a:t>
            </a:r>
            <a:r>
              <a:rPr kumimoji="0" lang="cs-CZ" sz="18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in </a:t>
            </a:r>
            <a:r>
              <a:rPr kumimoji="0" lang="cs-CZ" sz="1800" b="0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eu</a:t>
            </a:r>
            <a:r>
              <a:rPr kumimoji="0" lang="cs-CZ" sz="18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countries</a:t>
            </a:r>
            <a:r>
              <a:rPr kumimoji="0" lang="cs-CZ" sz="18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in 2018</a:t>
            </a:r>
            <a:endParaRPr kumimoji="0" lang="cs-CZ" sz="18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F70764A2-A45E-44AE-B949-3890A4B7E7FC}"/>
              </a:ext>
            </a:extLst>
          </p:cNvPr>
          <p:cNvSpPr/>
          <p:nvPr/>
        </p:nvSpPr>
        <p:spPr>
          <a:xfrm>
            <a:off x="10610849" y="342900"/>
            <a:ext cx="15621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9296401" y="2432165"/>
            <a:ext cx="12362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Non-</a:t>
            </a:r>
            <a:r>
              <a:rPr lang="cs-CZ" dirty="0" err="1"/>
              <a:t>wage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9296401" y="2875002"/>
            <a:ext cx="14919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err="1"/>
              <a:t>Wage</a:t>
            </a:r>
            <a:endParaRPr lang="cs-CZ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BCD30E1-4DF0-4A39-8A5E-88129CB34C64}"/>
              </a:ext>
            </a:extLst>
          </p:cNvPr>
          <p:cNvSpPr txBox="1"/>
          <p:nvPr/>
        </p:nvSpPr>
        <p:spPr>
          <a:xfrm rot="18875936">
            <a:off x="767215" y="6130726"/>
            <a:ext cx="135595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/>
              <a:t>Luxembourg</a:t>
            </a:r>
            <a:endParaRPr lang="cs-CZ" sz="140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0CE04F91-97BC-40AC-AF98-1C7EB8C29D8D}"/>
              </a:ext>
            </a:extLst>
          </p:cNvPr>
          <p:cNvSpPr txBox="1"/>
          <p:nvPr/>
        </p:nvSpPr>
        <p:spPr>
          <a:xfrm rot="18875936">
            <a:off x="3917296" y="6011890"/>
            <a:ext cx="98925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/>
              <a:t>Ireland</a:t>
            </a:r>
            <a:endParaRPr lang="cs-CZ" sz="1400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85260B4-9CC0-48C7-AE5D-577B5352A766}"/>
              </a:ext>
            </a:extLst>
          </p:cNvPr>
          <p:cNvSpPr txBox="1"/>
          <p:nvPr/>
        </p:nvSpPr>
        <p:spPr>
          <a:xfrm rot="18875936">
            <a:off x="1883706" y="6120711"/>
            <a:ext cx="128507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/>
              <a:t>Netherlands</a:t>
            </a:r>
            <a:endParaRPr lang="cs-CZ" sz="1400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7804F573-923F-476F-B65D-B68247C44EDD}"/>
              </a:ext>
            </a:extLst>
          </p:cNvPr>
          <p:cNvSpPr txBox="1"/>
          <p:nvPr/>
        </p:nvSpPr>
        <p:spPr>
          <a:xfrm rot="18875936">
            <a:off x="1326084" y="6057353"/>
            <a:ext cx="113179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/>
              <a:t>Belgium</a:t>
            </a:r>
            <a:endParaRPr lang="cs-CZ" sz="1400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BF687786-89B1-4C77-8C13-A571960F9C7C}"/>
              </a:ext>
            </a:extLst>
          </p:cNvPr>
          <p:cNvSpPr txBox="1"/>
          <p:nvPr/>
        </p:nvSpPr>
        <p:spPr>
          <a:xfrm rot="18875936">
            <a:off x="2617701" y="6140780"/>
            <a:ext cx="126009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/>
              <a:t>Germany</a:t>
            </a:r>
            <a:endParaRPr lang="cs-CZ" sz="1400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4CEFA674-2323-443E-908A-EFA4D593AB77}"/>
              </a:ext>
            </a:extLst>
          </p:cNvPr>
          <p:cNvSpPr txBox="1"/>
          <p:nvPr/>
        </p:nvSpPr>
        <p:spPr>
          <a:xfrm rot="18875936">
            <a:off x="2496946" y="6011681"/>
            <a:ext cx="100351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/>
              <a:t>France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F5EAC46E-0BD3-4321-9897-8F0128DC775A}"/>
              </a:ext>
            </a:extLst>
          </p:cNvPr>
          <p:cNvSpPr txBox="1"/>
          <p:nvPr/>
        </p:nvSpPr>
        <p:spPr>
          <a:xfrm rot="18875936">
            <a:off x="4377196" y="6109823"/>
            <a:ext cx="125449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/>
              <a:t>UK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DE39404D-9632-4522-97D8-0B7D75DFDC4E}"/>
              </a:ext>
            </a:extLst>
          </p:cNvPr>
          <p:cNvSpPr txBox="1"/>
          <p:nvPr/>
        </p:nvSpPr>
        <p:spPr>
          <a:xfrm rot="18875936">
            <a:off x="4715865" y="6097247"/>
            <a:ext cx="124642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/>
              <a:t>Spain</a:t>
            </a:r>
            <a:endParaRPr lang="cs-CZ" sz="1400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33B72B51-0320-4AC7-B44B-C8592ECD87AB}"/>
              </a:ext>
            </a:extLst>
          </p:cNvPr>
          <p:cNvSpPr txBox="1"/>
          <p:nvPr/>
        </p:nvSpPr>
        <p:spPr>
          <a:xfrm rot="18875936">
            <a:off x="5140254" y="6097248"/>
            <a:ext cx="11888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/>
              <a:t>Slovenia</a:t>
            </a:r>
            <a:endParaRPr lang="cs-CZ" sz="1400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D2FA5093-2F44-4CA5-9618-DADF33CA8FCE}"/>
              </a:ext>
            </a:extLst>
          </p:cNvPr>
          <p:cNvSpPr txBox="1"/>
          <p:nvPr/>
        </p:nvSpPr>
        <p:spPr>
          <a:xfrm rot="18875936">
            <a:off x="6644494" y="6062406"/>
            <a:ext cx="107807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200" dirty="0"/>
              <a:t>Portugal</a:t>
            </a:r>
            <a:endParaRPr lang="cs-CZ" sz="1400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F7835176-FBB2-4F13-9878-18A4AE9E060D}"/>
              </a:ext>
            </a:extLst>
          </p:cNvPr>
          <p:cNvSpPr txBox="1"/>
          <p:nvPr/>
        </p:nvSpPr>
        <p:spPr>
          <a:xfrm rot="18875936">
            <a:off x="5961998" y="6066142"/>
            <a:ext cx="104627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/>
              <a:t>Greece</a:t>
            </a:r>
            <a:endParaRPr lang="cs-CZ" sz="1400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121A4474-787E-4B94-A894-8EDE63AD25F4}"/>
              </a:ext>
            </a:extLst>
          </p:cNvPr>
          <p:cNvSpPr txBox="1"/>
          <p:nvPr/>
        </p:nvSpPr>
        <p:spPr>
          <a:xfrm rot="18875936">
            <a:off x="9318563" y="6107043"/>
            <a:ext cx="124583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/>
              <a:t>Lithuania</a:t>
            </a:r>
            <a:endParaRPr lang="cs-CZ" sz="1400" dirty="0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9716F82E-5FE5-4C05-9A98-B483E8DE082C}"/>
              </a:ext>
            </a:extLst>
          </p:cNvPr>
          <p:cNvSpPr txBox="1"/>
          <p:nvPr/>
        </p:nvSpPr>
        <p:spPr>
          <a:xfrm rot="18875936">
            <a:off x="7260839" y="6079791"/>
            <a:ext cx="119299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/>
              <a:t>Estonia</a:t>
            </a:r>
            <a:endParaRPr lang="cs-CZ" sz="1400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6CFE1188-CBD8-4022-AA07-0FDE93F80B7B}"/>
              </a:ext>
            </a:extLst>
          </p:cNvPr>
          <p:cNvSpPr txBox="1"/>
          <p:nvPr/>
        </p:nvSpPr>
        <p:spPr>
          <a:xfrm rot="18875936">
            <a:off x="8470141" y="6026704"/>
            <a:ext cx="100351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/>
              <a:t>Poland</a:t>
            </a:r>
            <a:endParaRPr lang="cs-CZ" sz="1400" dirty="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6ADA73D6-C274-4E47-A206-3207126B82C2}"/>
              </a:ext>
            </a:extLst>
          </p:cNvPr>
          <p:cNvSpPr txBox="1"/>
          <p:nvPr/>
        </p:nvSpPr>
        <p:spPr>
          <a:xfrm rot="18875936">
            <a:off x="7617178" y="6066147"/>
            <a:ext cx="117456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/>
              <a:t>Slovakia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F38A4710-540B-4A74-991A-2F8D79AED4EB}"/>
              </a:ext>
            </a:extLst>
          </p:cNvPr>
          <p:cNvSpPr txBox="1"/>
          <p:nvPr/>
        </p:nvSpPr>
        <p:spPr>
          <a:xfrm rot="18875936">
            <a:off x="6941760" y="6066143"/>
            <a:ext cx="113179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/>
              <a:t>Czechia</a:t>
            </a:r>
            <a:endParaRPr lang="cs-CZ" sz="1400" dirty="0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D1CCE015-08CB-407D-B689-B2B7FB4F9544}"/>
              </a:ext>
            </a:extLst>
          </p:cNvPr>
          <p:cNvSpPr txBox="1"/>
          <p:nvPr/>
        </p:nvSpPr>
        <p:spPr>
          <a:xfrm rot="18875936">
            <a:off x="7901059" y="6113501"/>
            <a:ext cx="127919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/>
              <a:t>Croatia</a:t>
            </a:r>
            <a:endParaRPr lang="cs-CZ" sz="1400" dirty="0"/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0F61AB82-4611-4960-A14B-DDC0EF24B515}"/>
              </a:ext>
            </a:extLst>
          </p:cNvPr>
          <p:cNvSpPr txBox="1"/>
          <p:nvPr/>
        </p:nvSpPr>
        <p:spPr>
          <a:xfrm rot="18875936">
            <a:off x="9044911" y="6075906"/>
            <a:ext cx="117456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/>
              <a:t>Hungary</a:t>
            </a:r>
            <a:endParaRPr lang="cs-CZ" sz="1400" dirty="0"/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1BF1FFA5-601D-41E5-A589-13A8D9C6C3A3}"/>
              </a:ext>
            </a:extLst>
          </p:cNvPr>
          <p:cNvSpPr txBox="1"/>
          <p:nvPr/>
        </p:nvSpPr>
        <p:spPr>
          <a:xfrm rot="18875936">
            <a:off x="9678158" y="6122250"/>
            <a:ext cx="123158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/>
              <a:t>Romania</a:t>
            </a:r>
            <a:endParaRPr lang="cs-CZ" sz="1400" dirty="0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2E8A0918-4030-42D4-99E4-57B32B9E5F18}"/>
              </a:ext>
            </a:extLst>
          </p:cNvPr>
          <p:cNvSpPr txBox="1"/>
          <p:nvPr/>
        </p:nvSpPr>
        <p:spPr>
          <a:xfrm rot="18875936">
            <a:off x="8768224" y="6071910"/>
            <a:ext cx="107517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/>
              <a:t>Latvia</a:t>
            </a:r>
            <a:endParaRPr lang="cs-CZ" sz="1400" dirty="0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615FC94D-D4DB-4E70-B2C6-4B0D2A8E5DB8}"/>
              </a:ext>
            </a:extLst>
          </p:cNvPr>
          <p:cNvSpPr txBox="1"/>
          <p:nvPr/>
        </p:nvSpPr>
        <p:spPr>
          <a:xfrm rot="18875936">
            <a:off x="10193789" y="6046674"/>
            <a:ext cx="114605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/>
              <a:t>Bulgaria</a:t>
            </a:r>
            <a:endParaRPr lang="cs-CZ" sz="1400" dirty="0"/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DB6FECFB-E314-4C16-9B65-3E0208FB99C6}"/>
              </a:ext>
            </a:extLst>
          </p:cNvPr>
          <p:cNvSpPr txBox="1"/>
          <p:nvPr/>
        </p:nvSpPr>
        <p:spPr>
          <a:xfrm rot="18875936">
            <a:off x="5621347" y="6027554"/>
            <a:ext cx="104627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/>
              <a:t>Cyprus</a:t>
            </a:r>
            <a:endParaRPr lang="cs-CZ" sz="1400" dirty="0"/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333F7963-E946-4368-8E36-C933BB89B85D}"/>
              </a:ext>
            </a:extLst>
          </p:cNvPr>
          <p:cNvSpPr txBox="1"/>
          <p:nvPr/>
        </p:nvSpPr>
        <p:spPr>
          <a:xfrm rot="18875936">
            <a:off x="4022542" y="6101037"/>
            <a:ext cx="125449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/>
              <a:t>Italy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D31728B6-AB55-428A-A864-C7BE7C1A3716}"/>
              </a:ext>
            </a:extLst>
          </p:cNvPr>
          <p:cNvSpPr txBox="1"/>
          <p:nvPr/>
        </p:nvSpPr>
        <p:spPr>
          <a:xfrm rot="18875936">
            <a:off x="3574607" y="6031780"/>
            <a:ext cx="98925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/>
              <a:t>Finland</a:t>
            </a:r>
            <a:endParaRPr lang="cs-CZ" sz="1400" dirty="0"/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C2F1A408-4EFE-4D5B-A891-48CC6AF5EAF1}"/>
              </a:ext>
            </a:extLst>
          </p:cNvPr>
          <p:cNvSpPr txBox="1"/>
          <p:nvPr/>
        </p:nvSpPr>
        <p:spPr>
          <a:xfrm rot="18875936">
            <a:off x="3212475" y="6011891"/>
            <a:ext cx="98925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/>
              <a:t>Austria</a:t>
            </a:r>
            <a:endParaRPr lang="cs-CZ" sz="1400" dirty="0"/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CE2E45ED-A2A7-4C99-9CE0-63E97E9A5708}"/>
              </a:ext>
            </a:extLst>
          </p:cNvPr>
          <p:cNvSpPr txBox="1"/>
          <p:nvPr/>
        </p:nvSpPr>
        <p:spPr>
          <a:xfrm rot="18875936">
            <a:off x="1621412" y="6080715"/>
            <a:ext cx="113179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/>
              <a:t>Sweden</a:t>
            </a:r>
            <a:endParaRPr lang="cs-CZ" sz="1400" dirty="0"/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57B1EE9A-0C9F-4605-A094-0DE845C027F1}"/>
              </a:ext>
            </a:extLst>
          </p:cNvPr>
          <p:cNvSpPr txBox="1"/>
          <p:nvPr/>
        </p:nvSpPr>
        <p:spPr>
          <a:xfrm rot="18875936">
            <a:off x="376360" y="6140779"/>
            <a:ext cx="135595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/>
              <a:t>Denmark</a:t>
            </a:r>
            <a:endParaRPr lang="cs-CZ" sz="1400" dirty="0"/>
          </a:p>
        </p:txBody>
      </p:sp>
      <p:pic>
        <p:nvPicPr>
          <p:cNvPr id="40" name="Obrázek 39">
            <a:extLst>
              <a:ext uri="{FF2B5EF4-FFF2-40B4-BE49-F238E27FC236}">
                <a16:creationId xmlns:a16="http://schemas.microsoft.com/office/drawing/2014/main" id="{1ECB29B0-9FFA-4321-9E10-3B6D83D12E4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779" y="328969"/>
            <a:ext cx="710798" cy="101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86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758B72EF-5D98-46F5-A26C-7CE3ED03477F}"/>
              </a:ext>
            </a:extLst>
          </p:cNvPr>
          <p:cNvSpPr txBox="1"/>
          <p:nvPr/>
        </p:nvSpPr>
        <p:spPr>
          <a:xfrm>
            <a:off x="5408164" y="3059668"/>
            <a:ext cx="1831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Česká republika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7FD5632-615B-4FFA-A9F2-1FB43A0BBBEA}"/>
              </a:ext>
            </a:extLst>
          </p:cNvPr>
          <p:cNvSpPr/>
          <p:nvPr/>
        </p:nvSpPr>
        <p:spPr>
          <a:xfrm>
            <a:off x="8077200" y="190500"/>
            <a:ext cx="15621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8D454AC-8A01-437D-9BF5-6D2513010D53}"/>
              </a:ext>
            </a:extLst>
          </p:cNvPr>
          <p:cNvSpPr/>
          <p:nvPr/>
        </p:nvSpPr>
        <p:spPr>
          <a:xfrm>
            <a:off x="8753475" y="190500"/>
            <a:ext cx="14668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F70764A2-A45E-44AE-B949-3890A4B7E7FC}"/>
              </a:ext>
            </a:extLst>
          </p:cNvPr>
          <p:cNvSpPr/>
          <p:nvPr/>
        </p:nvSpPr>
        <p:spPr>
          <a:xfrm>
            <a:off x="10610849" y="342900"/>
            <a:ext cx="15621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E7C58EBB-281F-4ACB-8CF7-F01B369A941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043" y="69429"/>
            <a:ext cx="8013032" cy="6719142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2181727" y="922421"/>
            <a:ext cx="1668378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1400" dirty="0" err="1">
                <a:solidFill>
                  <a:schemeClr val="bg1"/>
                </a:solidFill>
              </a:rPr>
              <a:t>Purchasing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power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</a:p>
          <a:p>
            <a:r>
              <a:rPr lang="cs-CZ" sz="1400" dirty="0">
                <a:solidFill>
                  <a:schemeClr val="bg1"/>
                </a:solidFill>
              </a:rPr>
              <a:t>per capita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181727" y="1638300"/>
            <a:ext cx="895599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800" dirty="0" err="1">
                <a:solidFill>
                  <a:schemeClr val="bg1"/>
                </a:solidFill>
              </a:rPr>
              <a:t>Low</a:t>
            </a:r>
            <a:endParaRPr lang="cs-CZ" sz="1050" dirty="0">
              <a:solidFill>
                <a:schemeClr val="bg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009647" y="1638300"/>
            <a:ext cx="1106906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800" dirty="0" err="1">
                <a:solidFill>
                  <a:schemeClr val="bg1"/>
                </a:solidFill>
              </a:rPr>
              <a:t>High</a:t>
            </a:r>
            <a:endParaRPr lang="cs-CZ" sz="1050" dirty="0">
              <a:solidFill>
                <a:schemeClr val="bg1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48A7DF0-70B1-4A08-BE72-A7EB57656B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779" y="328969"/>
            <a:ext cx="710798" cy="101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43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62D4B23-D536-4620-9336-95190B0E0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" y="233105"/>
            <a:ext cx="12174839" cy="639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6489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758B72EF-5D98-46F5-A26C-7CE3ED03477F}"/>
              </a:ext>
            </a:extLst>
          </p:cNvPr>
          <p:cNvSpPr txBox="1"/>
          <p:nvPr/>
        </p:nvSpPr>
        <p:spPr>
          <a:xfrm>
            <a:off x="5408164" y="3059668"/>
            <a:ext cx="1831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Česká republika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7FD5632-615B-4FFA-A9F2-1FB43A0BBBEA}"/>
              </a:ext>
            </a:extLst>
          </p:cNvPr>
          <p:cNvSpPr/>
          <p:nvPr/>
        </p:nvSpPr>
        <p:spPr>
          <a:xfrm>
            <a:off x="8077200" y="190500"/>
            <a:ext cx="15621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8D454AC-8A01-437D-9BF5-6D2513010D53}"/>
              </a:ext>
            </a:extLst>
          </p:cNvPr>
          <p:cNvSpPr/>
          <p:nvPr/>
        </p:nvSpPr>
        <p:spPr>
          <a:xfrm>
            <a:off x="8753475" y="190500"/>
            <a:ext cx="14668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EAC8F17A-0977-4E37-B67D-FC986A10EC67}"/>
              </a:ext>
            </a:extLst>
          </p:cNvPr>
          <p:cNvGraphicFramePr>
            <a:graphicFrameLocks/>
          </p:cNvGraphicFramePr>
          <p:nvPr/>
        </p:nvGraphicFramePr>
        <p:xfrm>
          <a:off x="276225" y="1427747"/>
          <a:ext cx="11287125" cy="5239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ovéPole 8">
            <a:extLst>
              <a:ext uri="{FF2B5EF4-FFF2-40B4-BE49-F238E27FC236}">
                <a16:creationId xmlns:a16="http://schemas.microsoft.com/office/drawing/2014/main" id="{77E3DEA9-045C-4AB2-B4F3-6B660064A75C}"/>
              </a:ext>
            </a:extLst>
          </p:cNvPr>
          <p:cNvSpPr txBox="1"/>
          <p:nvPr/>
        </p:nvSpPr>
        <p:spPr>
          <a:xfrm>
            <a:off x="6295288" y="1747795"/>
            <a:ext cx="3094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6</a:t>
            </a:r>
            <a:r>
              <a:rPr kumimoji="0" lang="cs-CZ" sz="32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th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cs-CZ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lowest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in EU</a:t>
            </a:r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C52A20D5-A71B-4DE5-A508-7EB1CAE34201}"/>
              </a:ext>
            </a:extLst>
          </p:cNvPr>
          <p:cNvCxnSpPr>
            <a:cxnSpLocks/>
          </p:cNvCxnSpPr>
          <p:nvPr/>
        </p:nvCxnSpPr>
        <p:spPr>
          <a:xfrm>
            <a:off x="7715250" y="2238375"/>
            <a:ext cx="962025" cy="1165623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C52B83E-E30B-4688-98E1-8A5ADFEFAED6}"/>
              </a:ext>
            </a:extLst>
          </p:cNvPr>
          <p:cNvSpPr txBox="1"/>
          <p:nvPr/>
        </p:nvSpPr>
        <p:spPr>
          <a:xfrm>
            <a:off x="10755984" y="6618913"/>
            <a:ext cx="15962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Zdroj: </a:t>
            </a:r>
            <a:r>
              <a:rPr kumimoji="0" lang="cs-CZ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Eurostat</a:t>
            </a: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, 2019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A8736D47-111B-4B48-862D-A8706492BC7B}"/>
              </a:ext>
            </a:extLst>
          </p:cNvPr>
          <p:cNvSpPr/>
          <p:nvPr/>
        </p:nvSpPr>
        <p:spPr>
          <a:xfrm>
            <a:off x="684114" y="614084"/>
            <a:ext cx="854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Minimum </a:t>
            </a:r>
            <a:r>
              <a:rPr kumimoji="0" lang="cs-CZ" sz="36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wage</a:t>
            </a:r>
            <a:r>
              <a:rPr kumimoji="0" lang="cs-CZ" sz="3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cs-CZ" sz="36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is</a:t>
            </a:r>
            <a:r>
              <a:rPr kumimoji="0" lang="cs-CZ" sz="3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cs-CZ" sz="36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low</a:t>
            </a:r>
            <a:r>
              <a:rPr kumimoji="0" lang="cs-CZ" sz="3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in €</a:t>
            </a:r>
          </a:p>
        </p:txBody>
      </p:sp>
      <p:sp>
        <p:nvSpPr>
          <p:cNvPr id="2" name="TextovéPole 1"/>
          <p:cNvSpPr txBox="1"/>
          <p:nvPr/>
        </p:nvSpPr>
        <p:spPr>
          <a:xfrm rot="18875936">
            <a:off x="295591" y="5611131"/>
            <a:ext cx="14670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Luxembourg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ovéPole 11"/>
          <p:cNvSpPr txBox="1"/>
          <p:nvPr/>
        </p:nvSpPr>
        <p:spPr>
          <a:xfrm rot="18875936">
            <a:off x="1261755" y="5476505"/>
            <a:ext cx="8899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Ireland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extovéPole 13"/>
          <p:cNvSpPr txBox="1"/>
          <p:nvPr/>
        </p:nvSpPr>
        <p:spPr>
          <a:xfrm rot="18875936">
            <a:off x="1288533" y="5612880"/>
            <a:ext cx="14285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Netherlands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ovéPole 14"/>
          <p:cNvSpPr txBox="1"/>
          <p:nvPr/>
        </p:nvSpPr>
        <p:spPr>
          <a:xfrm rot="18875936">
            <a:off x="2081679" y="5487189"/>
            <a:ext cx="10182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Belgium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ovéPole 15"/>
          <p:cNvSpPr txBox="1"/>
          <p:nvPr/>
        </p:nvSpPr>
        <p:spPr>
          <a:xfrm rot="18875936">
            <a:off x="2480786" y="5493429"/>
            <a:ext cx="11336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Germany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ovéPole 16"/>
          <p:cNvSpPr txBox="1"/>
          <p:nvPr/>
        </p:nvSpPr>
        <p:spPr>
          <a:xfrm rot="18875936">
            <a:off x="3147800" y="5468034"/>
            <a:ext cx="9028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France</a:t>
            </a:r>
          </a:p>
        </p:txBody>
      </p:sp>
      <p:sp>
        <p:nvSpPr>
          <p:cNvPr id="18" name="TextovéPole 17"/>
          <p:cNvSpPr txBox="1"/>
          <p:nvPr/>
        </p:nvSpPr>
        <p:spPr>
          <a:xfrm rot="18875936">
            <a:off x="3902186" y="5378949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UK</a:t>
            </a:r>
          </a:p>
        </p:txBody>
      </p:sp>
      <p:sp>
        <p:nvSpPr>
          <p:cNvPr id="19" name="TextovéPole 18"/>
          <p:cNvSpPr txBox="1"/>
          <p:nvPr/>
        </p:nvSpPr>
        <p:spPr>
          <a:xfrm rot="18875936">
            <a:off x="3817468" y="5545839"/>
            <a:ext cx="11213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Spain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TextovéPole 19"/>
          <p:cNvSpPr txBox="1"/>
          <p:nvPr/>
        </p:nvSpPr>
        <p:spPr>
          <a:xfrm rot="18875936">
            <a:off x="4360317" y="5497995"/>
            <a:ext cx="10695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Slovenia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TextovéPole 20"/>
          <p:cNvSpPr txBox="1"/>
          <p:nvPr/>
        </p:nvSpPr>
        <p:spPr>
          <a:xfrm rot="18875936">
            <a:off x="4958615" y="5668613"/>
            <a:ext cx="13979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Portugal</a:t>
            </a:r>
          </a:p>
        </p:txBody>
      </p:sp>
      <p:sp>
        <p:nvSpPr>
          <p:cNvPr id="22" name="TextovéPole 21"/>
          <p:cNvSpPr txBox="1"/>
          <p:nvPr/>
        </p:nvSpPr>
        <p:spPr>
          <a:xfrm rot="18875936">
            <a:off x="5794768" y="5506018"/>
            <a:ext cx="9412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Greece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TextovéPole 22"/>
          <p:cNvSpPr txBox="1"/>
          <p:nvPr/>
        </p:nvSpPr>
        <p:spPr>
          <a:xfrm rot="18875936">
            <a:off x="6166748" y="5497994"/>
            <a:ext cx="11208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Lithuania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TextovéPole 23"/>
          <p:cNvSpPr txBox="1"/>
          <p:nvPr/>
        </p:nvSpPr>
        <p:spPr>
          <a:xfrm rot="18875936">
            <a:off x="6670322" y="5500672"/>
            <a:ext cx="10732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Estonia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ovéPole 24"/>
          <p:cNvSpPr txBox="1"/>
          <p:nvPr/>
        </p:nvSpPr>
        <p:spPr>
          <a:xfrm rot="18875936">
            <a:off x="7263845" y="5476504"/>
            <a:ext cx="9028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Poland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TextovéPole 25"/>
          <p:cNvSpPr txBox="1"/>
          <p:nvPr/>
        </p:nvSpPr>
        <p:spPr>
          <a:xfrm rot="18875936">
            <a:off x="7578115" y="5557813"/>
            <a:ext cx="10567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Slovakia</a:t>
            </a:r>
          </a:p>
        </p:txBody>
      </p:sp>
      <p:sp>
        <p:nvSpPr>
          <p:cNvPr id="27" name="TextovéPole 26"/>
          <p:cNvSpPr txBox="1"/>
          <p:nvPr/>
        </p:nvSpPr>
        <p:spPr>
          <a:xfrm rot="18875936">
            <a:off x="8100922" y="5509126"/>
            <a:ext cx="10182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Czechia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TextovéPole 27"/>
          <p:cNvSpPr txBox="1"/>
          <p:nvPr/>
        </p:nvSpPr>
        <p:spPr>
          <a:xfrm rot="18875936">
            <a:off x="8283794" y="5619760"/>
            <a:ext cx="13051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Croatia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TextovéPole 28"/>
          <p:cNvSpPr txBox="1"/>
          <p:nvPr/>
        </p:nvSpPr>
        <p:spPr>
          <a:xfrm rot="18875936">
            <a:off x="8928544" y="5500887"/>
            <a:ext cx="10567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Hungary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TextovéPole 29"/>
          <p:cNvSpPr txBox="1"/>
          <p:nvPr/>
        </p:nvSpPr>
        <p:spPr>
          <a:xfrm rot="18875936">
            <a:off x="9378241" y="5541087"/>
            <a:ext cx="11079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Romania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TextovéPole 30"/>
          <p:cNvSpPr txBox="1"/>
          <p:nvPr/>
        </p:nvSpPr>
        <p:spPr>
          <a:xfrm rot="18875936">
            <a:off x="9970862" y="5499456"/>
            <a:ext cx="9672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Latvia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TextovéPole 31"/>
          <p:cNvSpPr txBox="1"/>
          <p:nvPr/>
        </p:nvSpPr>
        <p:spPr>
          <a:xfrm rot="18875936">
            <a:off x="10415229" y="5541087"/>
            <a:ext cx="10310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Bulgaria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05D22FC2-723C-4BC0-9CB6-3A916A46AD4D}"/>
              </a:ext>
            </a:extLst>
          </p:cNvPr>
          <p:cNvSpPr/>
          <p:nvPr/>
        </p:nvSpPr>
        <p:spPr>
          <a:xfrm>
            <a:off x="10220325" y="323273"/>
            <a:ext cx="1562100" cy="1711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635E98B4-597A-4907-9527-94EBA230265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779" y="328969"/>
            <a:ext cx="710798" cy="101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758B72EF-5D98-46F5-A26C-7CE3ED03477F}"/>
              </a:ext>
            </a:extLst>
          </p:cNvPr>
          <p:cNvSpPr txBox="1"/>
          <p:nvPr/>
        </p:nvSpPr>
        <p:spPr>
          <a:xfrm>
            <a:off x="5408164" y="3059668"/>
            <a:ext cx="1831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Česká republika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7FD5632-615B-4FFA-A9F2-1FB43A0BBBEA}"/>
              </a:ext>
            </a:extLst>
          </p:cNvPr>
          <p:cNvSpPr/>
          <p:nvPr/>
        </p:nvSpPr>
        <p:spPr>
          <a:xfrm>
            <a:off x="8077200" y="190500"/>
            <a:ext cx="15621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8D454AC-8A01-437D-9BF5-6D2513010D53}"/>
              </a:ext>
            </a:extLst>
          </p:cNvPr>
          <p:cNvSpPr/>
          <p:nvPr/>
        </p:nvSpPr>
        <p:spPr>
          <a:xfrm>
            <a:off x="8753475" y="190500"/>
            <a:ext cx="14668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05A3C00D-69F6-4318-A228-9614C0EAAE56}"/>
              </a:ext>
            </a:extLst>
          </p:cNvPr>
          <p:cNvSpPr/>
          <p:nvPr/>
        </p:nvSpPr>
        <p:spPr>
          <a:xfrm>
            <a:off x="684114" y="614084"/>
            <a:ext cx="96760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Minimum </a:t>
            </a:r>
            <a:r>
              <a:rPr kumimoji="0" lang="cs-CZ" sz="32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wage</a:t>
            </a:r>
            <a:r>
              <a:rPr kumimoji="0" lang="cs-CZ" sz="3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cs-CZ" sz="32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is</a:t>
            </a:r>
            <a:r>
              <a:rPr kumimoji="0" lang="cs-CZ" sz="3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cs-CZ" sz="32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low</a:t>
            </a:r>
            <a:r>
              <a:rPr kumimoji="0" lang="cs-CZ" sz="3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in </a:t>
            </a:r>
            <a:r>
              <a:rPr kumimoji="0" lang="cs-CZ" sz="32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Purchasing</a:t>
            </a:r>
            <a:r>
              <a:rPr kumimoji="0" lang="cs-CZ" sz="3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cs-CZ" sz="32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power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standard</a:t>
            </a:r>
            <a:endParaRPr kumimoji="0" lang="cs-CZ" sz="32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graphicFrame>
        <p:nvGraphicFramePr>
          <p:cNvPr id="14" name="Graf 13">
            <a:extLst>
              <a:ext uri="{FF2B5EF4-FFF2-40B4-BE49-F238E27FC236}">
                <a16:creationId xmlns:a16="http://schemas.microsoft.com/office/drawing/2014/main" id="{1011B2B9-23C6-423B-B3FC-2158C83984B6}"/>
              </a:ext>
            </a:extLst>
          </p:cNvPr>
          <p:cNvGraphicFramePr>
            <a:graphicFrameLocks/>
          </p:cNvGraphicFramePr>
          <p:nvPr/>
        </p:nvGraphicFramePr>
        <p:xfrm>
          <a:off x="737532" y="1411705"/>
          <a:ext cx="10716936" cy="5307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xtovéPole 14">
            <a:extLst>
              <a:ext uri="{FF2B5EF4-FFF2-40B4-BE49-F238E27FC236}">
                <a16:creationId xmlns:a16="http://schemas.microsoft.com/office/drawing/2014/main" id="{A5011121-2295-4EBE-97AA-4B14A0D880B3}"/>
              </a:ext>
            </a:extLst>
          </p:cNvPr>
          <p:cNvSpPr txBox="1"/>
          <p:nvPr/>
        </p:nvSpPr>
        <p:spPr>
          <a:xfrm>
            <a:off x="7804943" y="1824727"/>
            <a:ext cx="3148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4</a:t>
            </a:r>
            <a:r>
              <a:rPr kumimoji="0" lang="cs-CZ" sz="32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th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cs-CZ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lowest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in EU</a:t>
            </a:r>
          </a:p>
        </p:txBody>
      </p: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C6AD2099-F247-452A-826D-6B34B1A08D6F}"/>
              </a:ext>
            </a:extLst>
          </p:cNvPr>
          <p:cNvCxnSpPr/>
          <p:nvPr/>
        </p:nvCxnSpPr>
        <p:spPr>
          <a:xfrm>
            <a:off x="9367708" y="2328098"/>
            <a:ext cx="335559" cy="742119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6FB2B6BF-3F48-4C2F-8727-0784C22799E0}"/>
              </a:ext>
            </a:extLst>
          </p:cNvPr>
          <p:cNvSpPr txBox="1"/>
          <p:nvPr/>
        </p:nvSpPr>
        <p:spPr>
          <a:xfrm>
            <a:off x="10755984" y="6618913"/>
            <a:ext cx="15962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Zdroj: </a:t>
            </a:r>
            <a:r>
              <a:rPr kumimoji="0" lang="cs-CZ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Eurostat</a:t>
            </a: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, 2019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9361B9CB-9045-4D15-B16C-77AD7C1DEB29}"/>
              </a:ext>
            </a:extLst>
          </p:cNvPr>
          <p:cNvSpPr txBox="1"/>
          <p:nvPr/>
        </p:nvSpPr>
        <p:spPr>
          <a:xfrm rot="16200000">
            <a:off x="-128478" y="3039371"/>
            <a:ext cx="1350627" cy="381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v paritě</a:t>
            </a:r>
          </a:p>
        </p:txBody>
      </p:sp>
      <p:sp>
        <p:nvSpPr>
          <p:cNvPr id="11" name="TextovéPole 10"/>
          <p:cNvSpPr txBox="1"/>
          <p:nvPr/>
        </p:nvSpPr>
        <p:spPr>
          <a:xfrm rot="18875936">
            <a:off x="743605" y="5543236"/>
            <a:ext cx="14670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Luxembourg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ovéPole 12"/>
          <p:cNvSpPr txBox="1"/>
          <p:nvPr/>
        </p:nvSpPr>
        <p:spPr>
          <a:xfrm rot="18875936">
            <a:off x="3442874" y="5360196"/>
            <a:ext cx="8899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Ireland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ovéPole 18"/>
          <p:cNvSpPr txBox="1"/>
          <p:nvPr/>
        </p:nvSpPr>
        <p:spPr>
          <a:xfrm rot="18875936">
            <a:off x="1670106" y="5541009"/>
            <a:ext cx="14285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Netherlands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TextovéPole 19"/>
          <p:cNvSpPr txBox="1"/>
          <p:nvPr/>
        </p:nvSpPr>
        <p:spPr>
          <a:xfrm rot="18875936">
            <a:off x="2480258" y="5360196"/>
            <a:ext cx="10182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Belgium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TextovéPole 20"/>
          <p:cNvSpPr txBox="1"/>
          <p:nvPr/>
        </p:nvSpPr>
        <p:spPr>
          <a:xfrm rot="18875936">
            <a:off x="1480167" y="5417242"/>
            <a:ext cx="11336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Germany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TextovéPole 21"/>
          <p:cNvSpPr txBox="1"/>
          <p:nvPr/>
        </p:nvSpPr>
        <p:spPr>
          <a:xfrm rot="18875936">
            <a:off x="2985877" y="5397140"/>
            <a:ext cx="9028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France</a:t>
            </a:r>
          </a:p>
        </p:txBody>
      </p:sp>
      <p:sp>
        <p:nvSpPr>
          <p:cNvPr id="23" name="TextovéPole 22"/>
          <p:cNvSpPr txBox="1"/>
          <p:nvPr/>
        </p:nvSpPr>
        <p:spPr>
          <a:xfrm rot="18875936">
            <a:off x="4190953" y="5223229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UK</a:t>
            </a:r>
          </a:p>
        </p:txBody>
      </p:sp>
      <p:sp>
        <p:nvSpPr>
          <p:cNvPr id="24" name="TextovéPole 23"/>
          <p:cNvSpPr txBox="1"/>
          <p:nvPr/>
        </p:nvSpPr>
        <p:spPr>
          <a:xfrm rot="18875936">
            <a:off x="4122911" y="5412866"/>
            <a:ext cx="11213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Spain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ovéPole 24"/>
          <p:cNvSpPr txBox="1"/>
          <p:nvPr/>
        </p:nvSpPr>
        <p:spPr>
          <a:xfrm rot="18875936">
            <a:off x="4608107" y="5401704"/>
            <a:ext cx="10695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Slovenia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TextovéPole 25"/>
          <p:cNvSpPr txBox="1"/>
          <p:nvPr/>
        </p:nvSpPr>
        <p:spPr>
          <a:xfrm rot="18875936">
            <a:off x="6483666" y="5530113"/>
            <a:ext cx="13979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Portugal</a:t>
            </a:r>
          </a:p>
        </p:txBody>
      </p:sp>
      <p:sp>
        <p:nvSpPr>
          <p:cNvPr id="27" name="TextovéPole 26"/>
          <p:cNvSpPr txBox="1"/>
          <p:nvPr/>
        </p:nvSpPr>
        <p:spPr>
          <a:xfrm rot="18875936">
            <a:off x="7305166" y="5348759"/>
            <a:ext cx="9412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Greece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TextovéPole 27"/>
          <p:cNvSpPr txBox="1"/>
          <p:nvPr/>
        </p:nvSpPr>
        <p:spPr>
          <a:xfrm rot="18875936">
            <a:off x="6290381" y="5433812"/>
            <a:ext cx="11208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Lithuania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TextovéPole 28"/>
          <p:cNvSpPr txBox="1"/>
          <p:nvPr/>
        </p:nvSpPr>
        <p:spPr>
          <a:xfrm rot="18875936">
            <a:off x="9370845" y="5403043"/>
            <a:ext cx="10732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Estonia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TextovéPole 29"/>
          <p:cNvSpPr txBox="1"/>
          <p:nvPr/>
        </p:nvSpPr>
        <p:spPr>
          <a:xfrm rot="18875936">
            <a:off x="5161723" y="5353820"/>
            <a:ext cx="9028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Poland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TextovéPole 30"/>
          <p:cNvSpPr txBox="1"/>
          <p:nvPr/>
        </p:nvSpPr>
        <p:spPr>
          <a:xfrm rot="18875936">
            <a:off x="8493691" y="5433812"/>
            <a:ext cx="10567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Slovakia</a:t>
            </a:r>
          </a:p>
        </p:txBody>
      </p:sp>
      <p:sp>
        <p:nvSpPr>
          <p:cNvPr id="32" name="TextovéPole 31"/>
          <p:cNvSpPr txBox="1"/>
          <p:nvPr/>
        </p:nvSpPr>
        <p:spPr>
          <a:xfrm rot="18875936">
            <a:off x="9015543" y="5376154"/>
            <a:ext cx="10182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Czechia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TextovéPole 32"/>
          <p:cNvSpPr txBox="1"/>
          <p:nvPr/>
        </p:nvSpPr>
        <p:spPr>
          <a:xfrm rot="18875936">
            <a:off x="7842792" y="5534066"/>
            <a:ext cx="13051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Croatia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TextovéPole 33"/>
          <p:cNvSpPr txBox="1"/>
          <p:nvPr/>
        </p:nvSpPr>
        <p:spPr>
          <a:xfrm rot="18875936">
            <a:off x="7651898" y="5397140"/>
            <a:ext cx="10567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Hungary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TextovéPole 34"/>
          <p:cNvSpPr txBox="1"/>
          <p:nvPr/>
        </p:nvSpPr>
        <p:spPr>
          <a:xfrm rot="18875936">
            <a:off x="5836345" y="5437813"/>
            <a:ext cx="11079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Romania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TextovéPole 35"/>
          <p:cNvSpPr txBox="1"/>
          <p:nvPr/>
        </p:nvSpPr>
        <p:spPr>
          <a:xfrm rot="18875936">
            <a:off x="9952005" y="5368773"/>
            <a:ext cx="9672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Latvia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TextovéPole 36"/>
          <p:cNvSpPr txBox="1"/>
          <p:nvPr/>
        </p:nvSpPr>
        <p:spPr>
          <a:xfrm rot="18875936">
            <a:off x="10292127" y="5436467"/>
            <a:ext cx="10310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Bulgaria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EF1CF1D4-829F-4473-B8C7-0C70AEDAD571}"/>
              </a:ext>
            </a:extLst>
          </p:cNvPr>
          <p:cNvSpPr/>
          <p:nvPr/>
        </p:nvSpPr>
        <p:spPr>
          <a:xfrm>
            <a:off x="10501745" y="295564"/>
            <a:ext cx="1466850" cy="1529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8" name="Obrázek 37">
            <a:extLst>
              <a:ext uri="{FF2B5EF4-FFF2-40B4-BE49-F238E27FC236}">
                <a16:creationId xmlns:a16="http://schemas.microsoft.com/office/drawing/2014/main" id="{00C054F7-CBF2-4527-ACCC-99A07859473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779" y="328969"/>
            <a:ext cx="710798" cy="101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828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00000000-0008-0000-0900-000005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5269688"/>
              </p:ext>
            </p:extLst>
          </p:nvPr>
        </p:nvGraphicFramePr>
        <p:xfrm>
          <a:off x="150997" y="1777714"/>
          <a:ext cx="11506200" cy="5080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Obdélník 3">
            <a:extLst>
              <a:ext uri="{FF2B5EF4-FFF2-40B4-BE49-F238E27FC236}">
                <a16:creationId xmlns:a16="http://schemas.microsoft.com/office/drawing/2014/main" id="{B29B68C2-0029-4ACB-ACC6-A57DDF7C2A22}"/>
              </a:ext>
            </a:extLst>
          </p:cNvPr>
          <p:cNvSpPr/>
          <p:nvPr/>
        </p:nvSpPr>
        <p:spPr>
          <a:xfrm>
            <a:off x="10764254" y="161925"/>
            <a:ext cx="1313446" cy="181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EADAB86-14EA-4DED-A91C-E4FCE83F11E5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002982" y="502572"/>
            <a:ext cx="10614660" cy="1144631"/>
          </a:xfrm>
        </p:spPr>
        <p:txBody>
          <a:bodyPr/>
          <a:lstStyle/>
          <a:p>
            <a:r>
              <a:rPr lang="en-US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the level of profits in the EU comparison is relatively high</a:t>
            </a:r>
            <a:endParaRPr lang="cs-CZ" sz="3200" b="1" cap="all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r>
              <a:rPr lang="en-US" sz="1600" cap="all" dirty="0">
                <a:solidFill>
                  <a:schemeClr val="bg1"/>
                </a:solidFill>
                <a:latin typeface="Myriad Pro" panose="020B0503030403020204" pitchFamily="34" charset="0"/>
              </a:rPr>
              <a:t>Operating profit rate - ratio of gross operating surplus and mixed income to gross value added as a percentage of the EU in 2017</a:t>
            </a:r>
            <a:endParaRPr lang="cs-CZ" sz="1600" cap="all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72095" y="2726037"/>
            <a:ext cx="430887" cy="1437253"/>
          </a:xfrm>
          <a:prstGeom prst="rect">
            <a:avLst/>
          </a:prstGeom>
          <a:solidFill>
            <a:schemeClr val="tx1"/>
          </a:solidFill>
        </p:spPr>
        <p:txBody>
          <a:bodyPr vert="vert270" wrap="none" rtlCol="0">
            <a:spAutoFit/>
          </a:bodyPr>
          <a:lstStyle/>
          <a:p>
            <a:r>
              <a:rPr lang="cs-CZ" sz="1600" dirty="0" err="1">
                <a:solidFill>
                  <a:schemeClr val="bg1"/>
                </a:solidFill>
              </a:rPr>
              <a:t>of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value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added</a:t>
            </a:r>
            <a:endParaRPr lang="cs-CZ" sz="1600" dirty="0"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0569581-B2C9-4AD5-AE8A-4889323B5AC6}"/>
              </a:ext>
            </a:extLst>
          </p:cNvPr>
          <p:cNvSpPr txBox="1"/>
          <p:nvPr/>
        </p:nvSpPr>
        <p:spPr>
          <a:xfrm rot="16200000">
            <a:off x="1230078" y="5499696"/>
            <a:ext cx="98925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Ireland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72FCD69-B707-4028-877A-2F9B1BA091A8}"/>
              </a:ext>
            </a:extLst>
          </p:cNvPr>
          <p:cNvSpPr txBox="1"/>
          <p:nvPr/>
        </p:nvSpPr>
        <p:spPr>
          <a:xfrm rot="16200000">
            <a:off x="6657080" y="5647608"/>
            <a:ext cx="1285079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Netherlands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B96C9E8-248E-4BE2-8A51-430DDE880BD9}"/>
              </a:ext>
            </a:extLst>
          </p:cNvPr>
          <p:cNvSpPr txBox="1"/>
          <p:nvPr/>
        </p:nvSpPr>
        <p:spPr>
          <a:xfrm rot="16200000">
            <a:off x="7087164" y="5570968"/>
            <a:ext cx="1131799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Belgium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32C1A4E-F52C-49DA-95E4-08F31C708E81}"/>
              </a:ext>
            </a:extLst>
          </p:cNvPr>
          <p:cNvSpPr txBox="1"/>
          <p:nvPr/>
        </p:nvSpPr>
        <p:spPr>
          <a:xfrm rot="16200000">
            <a:off x="10268987" y="5506823"/>
            <a:ext cx="100351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France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4030D52-0905-40AA-BDB3-E9136DB5FC06}"/>
              </a:ext>
            </a:extLst>
          </p:cNvPr>
          <p:cNvSpPr txBox="1"/>
          <p:nvPr/>
        </p:nvSpPr>
        <p:spPr>
          <a:xfrm rot="16200000">
            <a:off x="8940855" y="5805162"/>
            <a:ext cx="1600189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UK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8A5097B-E24C-453A-9986-70EB2DA092A8}"/>
              </a:ext>
            </a:extLst>
          </p:cNvPr>
          <p:cNvSpPr txBox="1"/>
          <p:nvPr/>
        </p:nvSpPr>
        <p:spPr>
          <a:xfrm rot="16200000">
            <a:off x="6031711" y="5628282"/>
            <a:ext cx="124642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Spain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A1AA536-CDF1-43D1-9554-252317004C34}"/>
              </a:ext>
            </a:extLst>
          </p:cNvPr>
          <p:cNvSpPr txBox="1"/>
          <p:nvPr/>
        </p:nvSpPr>
        <p:spPr>
          <a:xfrm rot="16200000">
            <a:off x="8802375" y="5599478"/>
            <a:ext cx="118882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Slovenia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8EB520E-5028-4328-ACBF-A0EFB6D8338B}"/>
              </a:ext>
            </a:extLst>
          </p:cNvPr>
          <p:cNvSpPr txBox="1"/>
          <p:nvPr/>
        </p:nvSpPr>
        <p:spPr>
          <a:xfrm rot="16200000">
            <a:off x="5055270" y="5559496"/>
            <a:ext cx="1078077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chemeClr val="bg1"/>
                </a:solidFill>
              </a:rPr>
              <a:t>Portugal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D428F359-10F3-4DDA-B9FC-2E0CFB93D1BE}"/>
              </a:ext>
            </a:extLst>
          </p:cNvPr>
          <p:cNvSpPr txBox="1"/>
          <p:nvPr/>
        </p:nvSpPr>
        <p:spPr>
          <a:xfrm rot="16200000">
            <a:off x="1884920" y="5528206"/>
            <a:ext cx="104627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Greece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C74A6F61-BAED-471E-844C-4AEA0382E05B}"/>
              </a:ext>
            </a:extLst>
          </p:cNvPr>
          <p:cNvSpPr txBox="1"/>
          <p:nvPr/>
        </p:nvSpPr>
        <p:spPr>
          <a:xfrm rot="16200000">
            <a:off x="4280064" y="5627987"/>
            <a:ext cx="124583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Lithuania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AF2CC931-A244-4A48-BE48-D3A0443265D3}"/>
              </a:ext>
            </a:extLst>
          </p:cNvPr>
          <p:cNvSpPr txBox="1"/>
          <p:nvPr/>
        </p:nvSpPr>
        <p:spPr>
          <a:xfrm rot="16200000">
            <a:off x="7755898" y="5601567"/>
            <a:ext cx="119299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Estonia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2F0CA59-A9E8-4E24-8C89-491C9214AA98}"/>
              </a:ext>
            </a:extLst>
          </p:cNvPr>
          <p:cNvSpPr txBox="1"/>
          <p:nvPr/>
        </p:nvSpPr>
        <p:spPr>
          <a:xfrm rot="16200000">
            <a:off x="2269028" y="5506824"/>
            <a:ext cx="100351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Poland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CE99F21B-443B-4A59-8BAC-5098DA77463D}"/>
              </a:ext>
            </a:extLst>
          </p:cNvPr>
          <p:cNvSpPr txBox="1"/>
          <p:nvPr/>
        </p:nvSpPr>
        <p:spPr>
          <a:xfrm rot="16200000">
            <a:off x="2532592" y="5592351"/>
            <a:ext cx="117456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Slovakia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FB894B33-517E-4693-A69F-BBBE2EBF60B3}"/>
              </a:ext>
            </a:extLst>
          </p:cNvPr>
          <p:cNvSpPr txBox="1"/>
          <p:nvPr/>
        </p:nvSpPr>
        <p:spPr>
          <a:xfrm rot="16200000">
            <a:off x="2734512" y="5755735"/>
            <a:ext cx="150133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Czechia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A3D73A7A-FD88-425A-810B-1A4859E91243}"/>
              </a:ext>
            </a:extLst>
          </p:cNvPr>
          <p:cNvSpPr txBox="1"/>
          <p:nvPr/>
        </p:nvSpPr>
        <p:spPr>
          <a:xfrm rot="16200000">
            <a:off x="8060927" y="5644666"/>
            <a:ext cx="127919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Croatia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F5DEF892-9CC7-40C2-A211-08645610D12D}"/>
              </a:ext>
            </a:extLst>
          </p:cNvPr>
          <p:cNvSpPr txBox="1"/>
          <p:nvPr/>
        </p:nvSpPr>
        <p:spPr>
          <a:xfrm rot="16200000">
            <a:off x="4633081" y="5592351"/>
            <a:ext cx="117456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Hungary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84C8627F-55E1-4A2D-A412-13B01FBBCF56}"/>
              </a:ext>
            </a:extLst>
          </p:cNvPr>
          <p:cNvSpPr txBox="1"/>
          <p:nvPr/>
        </p:nvSpPr>
        <p:spPr>
          <a:xfrm rot="16200000">
            <a:off x="1476688" y="5620859"/>
            <a:ext cx="1231583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Romania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100EB078-35D1-406F-94E8-6F4FEDFF2CCD}"/>
              </a:ext>
            </a:extLst>
          </p:cNvPr>
          <p:cNvSpPr txBox="1"/>
          <p:nvPr/>
        </p:nvSpPr>
        <p:spPr>
          <a:xfrm rot="16200000">
            <a:off x="5386729" y="5542654"/>
            <a:ext cx="107517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Latvia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AD80A722-5A85-42AD-B4E5-BDE811C9E06D}"/>
              </a:ext>
            </a:extLst>
          </p:cNvPr>
          <p:cNvSpPr txBox="1"/>
          <p:nvPr/>
        </p:nvSpPr>
        <p:spPr>
          <a:xfrm rot="16200000">
            <a:off x="3955445" y="5578096"/>
            <a:ext cx="114605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Bulgaria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0003743F-7885-4E25-BAA3-027A15A8BC8D}"/>
              </a:ext>
            </a:extLst>
          </p:cNvPr>
          <p:cNvSpPr txBox="1"/>
          <p:nvPr/>
        </p:nvSpPr>
        <p:spPr>
          <a:xfrm rot="16200000">
            <a:off x="5736059" y="5528206"/>
            <a:ext cx="104627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Cyprus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4CBD55B8-5DA7-4213-9882-FBE2AF6FD304}"/>
              </a:ext>
            </a:extLst>
          </p:cNvPr>
          <p:cNvSpPr txBox="1"/>
          <p:nvPr/>
        </p:nvSpPr>
        <p:spPr>
          <a:xfrm rot="16200000">
            <a:off x="3556556" y="5632315"/>
            <a:ext cx="1254493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Italy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32D9B066-CF9B-46CC-A045-BD2405747AA4}"/>
              </a:ext>
            </a:extLst>
          </p:cNvPr>
          <p:cNvSpPr txBox="1"/>
          <p:nvPr/>
        </p:nvSpPr>
        <p:spPr>
          <a:xfrm rot="16200000">
            <a:off x="6470110" y="5499696"/>
            <a:ext cx="98925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Finland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D609731A-1636-4F0A-B1C4-C0C3D59ED12A}"/>
              </a:ext>
            </a:extLst>
          </p:cNvPr>
          <p:cNvSpPr txBox="1"/>
          <p:nvPr/>
        </p:nvSpPr>
        <p:spPr>
          <a:xfrm rot="16200000">
            <a:off x="7500179" y="5499696"/>
            <a:ext cx="98925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Austria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EBC1D46A-696D-4A68-850F-1B839D84ADE4}"/>
              </a:ext>
            </a:extLst>
          </p:cNvPr>
          <p:cNvSpPr txBox="1"/>
          <p:nvPr/>
        </p:nvSpPr>
        <p:spPr>
          <a:xfrm rot="16200000">
            <a:off x="10622517" y="5570968"/>
            <a:ext cx="1131799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Sweden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D1FFE7BE-2F11-4571-BF6C-B22C65D38789}"/>
              </a:ext>
            </a:extLst>
          </p:cNvPr>
          <p:cNvSpPr txBox="1"/>
          <p:nvPr/>
        </p:nvSpPr>
        <p:spPr>
          <a:xfrm rot="16200000">
            <a:off x="9946082" y="5506823"/>
            <a:ext cx="100351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Denmark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E582F40D-E40E-408C-BAD1-19F08658F263}"/>
              </a:ext>
            </a:extLst>
          </p:cNvPr>
          <p:cNvSpPr txBox="1"/>
          <p:nvPr/>
        </p:nvSpPr>
        <p:spPr>
          <a:xfrm rot="16200000">
            <a:off x="9429888" y="5660291"/>
            <a:ext cx="131044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Luxembourg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C060C91B-5537-4361-A438-20384FA73BD9}"/>
              </a:ext>
            </a:extLst>
          </p:cNvPr>
          <p:cNvSpPr txBox="1"/>
          <p:nvPr/>
        </p:nvSpPr>
        <p:spPr>
          <a:xfrm rot="16200000">
            <a:off x="8448931" y="5599478"/>
            <a:ext cx="118882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Germany</a:t>
            </a:r>
          </a:p>
        </p:txBody>
      </p:sp>
      <p:pic>
        <p:nvPicPr>
          <p:cNvPr id="35" name="Obrázek 34">
            <a:extLst>
              <a:ext uri="{FF2B5EF4-FFF2-40B4-BE49-F238E27FC236}">
                <a16:creationId xmlns:a16="http://schemas.microsoft.com/office/drawing/2014/main" id="{2B5F0367-AB58-4E3A-916B-C6BCF6D84C6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779" y="328969"/>
            <a:ext cx="710798" cy="101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67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0EADAB86-14EA-4DED-A91C-E4FCE83F11E5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978797" y="524001"/>
            <a:ext cx="10178788" cy="1144631"/>
          </a:xfrm>
        </p:spPr>
        <p:txBody>
          <a:bodyPr/>
          <a:lstStyle/>
          <a:p>
            <a:r>
              <a:rPr lang="en-US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The share of Czech wages in the economy is </a:t>
            </a:r>
            <a:endParaRPr lang="cs-CZ" sz="3200" b="1" cap="all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r>
              <a:rPr lang="en-US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low </a:t>
            </a:r>
            <a:r>
              <a:rPr lang="cs-CZ" sz="3200" b="1" cap="all" dirty="0" err="1">
                <a:solidFill>
                  <a:schemeClr val="bg1"/>
                </a:solidFill>
                <a:latin typeface="Myriad Pro" panose="020B0503030403020204" pitchFamily="34" charset="0"/>
              </a:rPr>
              <a:t>compared</a:t>
            </a:r>
            <a:r>
              <a:rPr lang="cs-CZ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 to </a:t>
            </a:r>
            <a:r>
              <a:rPr lang="en-US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the EU</a:t>
            </a:r>
            <a:endParaRPr lang="cs-CZ" sz="3200" b="1" cap="all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r>
              <a:rPr lang="en-US" sz="1600" cap="all" dirty="0">
                <a:solidFill>
                  <a:schemeClr val="bg1"/>
                </a:solidFill>
                <a:latin typeface="Myriad Pro" panose="020B0503030403020204" pitchFamily="34" charset="0"/>
              </a:rPr>
              <a:t>Share of compensation of employees in gross value added as a percentage in the EU in 2017</a:t>
            </a:r>
            <a:endParaRPr lang="cs-CZ" sz="700" cap="all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00000000-0008-0000-0900-000004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037425"/>
              </p:ext>
            </p:extLst>
          </p:nvPr>
        </p:nvGraphicFramePr>
        <p:xfrm>
          <a:off x="0" y="1695450"/>
          <a:ext cx="11534775" cy="5162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bdélník 4">
            <a:extLst>
              <a:ext uri="{FF2B5EF4-FFF2-40B4-BE49-F238E27FC236}">
                <a16:creationId xmlns:a16="http://schemas.microsoft.com/office/drawing/2014/main" id="{E257EF10-76AB-4DB1-8ABD-0141543887A0}"/>
              </a:ext>
            </a:extLst>
          </p:cNvPr>
          <p:cNvSpPr/>
          <p:nvPr/>
        </p:nvSpPr>
        <p:spPr>
          <a:xfrm>
            <a:off x="10788316" y="161925"/>
            <a:ext cx="1289384" cy="181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8A08111-07D0-4551-8585-82CEEDE9C36D}"/>
              </a:ext>
            </a:extLst>
          </p:cNvPr>
          <p:cNvSpPr txBox="1"/>
          <p:nvPr/>
        </p:nvSpPr>
        <p:spPr>
          <a:xfrm rot="16200000">
            <a:off x="10562911" y="5685483"/>
            <a:ext cx="98925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Ireland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E2D580C-178F-4FD6-8E5C-CA685B091716}"/>
              </a:ext>
            </a:extLst>
          </p:cNvPr>
          <p:cNvSpPr txBox="1"/>
          <p:nvPr/>
        </p:nvSpPr>
        <p:spPr>
          <a:xfrm rot="16200000">
            <a:off x="4389964" y="5861232"/>
            <a:ext cx="1285079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Netherlands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53B4BBE-045C-4927-BCA8-C96EEFEDA0A7}"/>
              </a:ext>
            </a:extLst>
          </p:cNvPr>
          <p:cNvSpPr txBox="1"/>
          <p:nvPr/>
        </p:nvSpPr>
        <p:spPr>
          <a:xfrm rot="16200000">
            <a:off x="3430651" y="5761601"/>
            <a:ext cx="1131799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Belgium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099AE2F-3F65-4958-BE45-1410D8D1BEFB}"/>
              </a:ext>
            </a:extLst>
          </p:cNvPr>
          <p:cNvSpPr txBox="1"/>
          <p:nvPr/>
        </p:nvSpPr>
        <p:spPr>
          <a:xfrm rot="16200000">
            <a:off x="1334722" y="5668945"/>
            <a:ext cx="100351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France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6D9DF01-7818-499F-A861-884E89824E06}"/>
              </a:ext>
            </a:extLst>
          </p:cNvPr>
          <p:cNvSpPr txBox="1"/>
          <p:nvPr/>
        </p:nvSpPr>
        <p:spPr>
          <a:xfrm rot="16200000">
            <a:off x="3604570" y="5920592"/>
            <a:ext cx="146888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UK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4ABA03E-6ECE-4C22-AD7A-418CB359D936}"/>
              </a:ext>
            </a:extLst>
          </p:cNvPr>
          <p:cNvSpPr txBox="1"/>
          <p:nvPr/>
        </p:nvSpPr>
        <p:spPr>
          <a:xfrm rot="16200000">
            <a:off x="5806853" y="5799518"/>
            <a:ext cx="124642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Spain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956DC04-9E79-4376-801C-494381CD31F8}"/>
              </a:ext>
            </a:extLst>
          </p:cNvPr>
          <p:cNvSpPr txBox="1"/>
          <p:nvPr/>
        </p:nvSpPr>
        <p:spPr>
          <a:xfrm rot="16200000">
            <a:off x="1640398" y="5761600"/>
            <a:ext cx="118882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Slovenia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10B3CC7-E94B-4003-AEC9-EF0F4BDD346F}"/>
              </a:ext>
            </a:extLst>
          </p:cNvPr>
          <p:cNvSpPr txBox="1"/>
          <p:nvPr/>
        </p:nvSpPr>
        <p:spPr>
          <a:xfrm rot="16200000">
            <a:off x="6277460" y="5745281"/>
            <a:ext cx="1078077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chemeClr val="bg1"/>
                </a:solidFill>
              </a:rPr>
              <a:t>Portugal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0E4107C-B3CF-41B0-A4FC-09509221DC29}"/>
              </a:ext>
            </a:extLst>
          </p:cNvPr>
          <p:cNvSpPr txBox="1"/>
          <p:nvPr/>
        </p:nvSpPr>
        <p:spPr>
          <a:xfrm rot="16200000">
            <a:off x="10184831" y="5713993"/>
            <a:ext cx="104627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Greece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83659C77-8CA0-45E3-A172-D9F754E73C72}"/>
              </a:ext>
            </a:extLst>
          </p:cNvPr>
          <p:cNvSpPr txBox="1"/>
          <p:nvPr/>
        </p:nvSpPr>
        <p:spPr>
          <a:xfrm rot="16200000">
            <a:off x="7625313" y="5799519"/>
            <a:ext cx="124583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Lithuania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F9A5E7D4-A77B-4326-9EB1-0908CD7FBAA8}"/>
              </a:ext>
            </a:extLst>
          </p:cNvPr>
          <p:cNvSpPr txBox="1"/>
          <p:nvPr/>
        </p:nvSpPr>
        <p:spPr>
          <a:xfrm rot="16200000">
            <a:off x="3023254" y="5766999"/>
            <a:ext cx="119299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Estonia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9378F202-9192-43F2-B8B0-CD00325E501C}"/>
              </a:ext>
            </a:extLst>
          </p:cNvPr>
          <p:cNvSpPr txBox="1"/>
          <p:nvPr/>
        </p:nvSpPr>
        <p:spPr>
          <a:xfrm rot="16200000">
            <a:off x="9507075" y="5694674"/>
            <a:ext cx="100351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Poland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BBB3F857-6B71-45D8-A088-5DF4797FD30A}"/>
              </a:ext>
            </a:extLst>
          </p:cNvPr>
          <p:cNvSpPr txBox="1"/>
          <p:nvPr/>
        </p:nvSpPr>
        <p:spPr>
          <a:xfrm rot="16200000">
            <a:off x="8713287" y="5805847"/>
            <a:ext cx="117456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Slovakia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E77F3A65-C0C9-4035-9DC5-F822471E59D8}"/>
              </a:ext>
            </a:extLst>
          </p:cNvPr>
          <p:cNvSpPr txBox="1"/>
          <p:nvPr/>
        </p:nvSpPr>
        <p:spPr>
          <a:xfrm rot="16200000">
            <a:off x="8252610" y="5906900"/>
            <a:ext cx="138487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Czechia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2846F925-7D2F-4C1F-BBDC-CA688F78D379}"/>
              </a:ext>
            </a:extLst>
          </p:cNvPr>
          <p:cNvSpPr txBox="1"/>
          <p:nvPr/>
        </p:nvSpPr>
        <p:spPr>
          <a:xfrm rot="16200000">
            <a:off x="2278640" y="5843614"/>
            <a:ext cx="127919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Croatia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4A5FFD36-D7D3-450D-A18E-9D46780FF055}"/>
              </a:ext>
            </a:extLst>
          </p:cNvPr>
          <p:cNvSpPr txBox="1"/>
          <p:nvPr/>
        </p:nvSpPr>
        <p:spPr>
          <a:xfrm rot="16200000">
            <a:off x="6558447" y="5763881"/>
            <a:ext cx="117456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Hungary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E956B951-0446-4E33-B267-C2A58E7730EA}"/>
              </a:ext>
            </a:extLst>
          </p:cNvPr>
          <p:cNvSpPr txBox="1"/>
          <p:nvPr/>
        </p:nvSpPr>
        <p:spPr>
          <a:xfrm rot="16200000">
            <a:off x="9742608" y="5806646"/>
            <a:ext cx="1231583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Romania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78A6E540-5AE5-455A-A25C-139CBB34A291}"/>
              </a:ext>
            </a:extLst>
          </p:cNvPr>
          <p:cNvSpPr txBox="1"/>
          <p:nvPr/>
        </p:nvSpPr>
        <p:spPr>
          <a:xfrm rot="16200000">
            <a:off x="5537682" y="5752050"/>
            <a:ext cx="107517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Latvia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D17772AB-D381-479F-BCE7-DD053DAE96BE}"/>
              </a:ext>
            </a:extLst>
          </p:cNvPr>
          <p:cNvSpPr txBox="1"/>
          <p:nvPr/>
        </p:nvSpPr>
        <p:spPr>
          <a:xfrm rot="16200000">
            <a:off x="7299558" y="5763882"/>
            <a:ext cx="114605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Bulgaria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54EFDD68-CBA4-4703-8418-D6585D11C9BF}"/>
              </a:ext>
            </a:extLst>
          </p:cNvPr>
          <p:cNvSpPr txBox="1"/>
          <p:nvPr/>
        </p:nvSpPr>
        <p:spPr>
          <a:xfrm rot="16200000">
            <a:off x="7021363" y="5693639"/>
            <a:ext cx="104627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Cyprus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36806CB0-8E45-4956-9B98-0F4A20D82DFA}"/>
              </a:ext>
            </a:extLst>
          </p:cNvPr>
          <p:cNvSpPr txBox="1"/>
          <p:nvPr/>
        </p:nvSpPr>
        <p:spPr>
          <a:xfrm rot="16200000">
            <a:off x="8990716" y="5818101"/>
            <a:ext cx="1254493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Italy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2CA0C3A3-FF8A-40E1-A67A-368D834DB9AF}"/>
              </a:ext>
            </a:extLst>
          </p:cNvPr>
          <p:cNvSpPr txBox="1"/>
          <p:nvPr/>
        </p:nvSpPr>
        <p:spPr>
          <a:xfrm rot="16200000">
            <a:off x="4183384" y="5687546"/>
            <a:ext cx="98925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Finland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C4215B32-26A7-475F-AE15-86A500181EB5}"/>
              </a:ext>
            </a:extLst>
          </p:cNvPr>
          <p:cNvSpPr txBox="1"/>
          <p:nvPr/>
        </p:nvSpPr>
        <p:spPr>
          <a:xfrm rot="16200000">
            <a:off x="5262522" y="5693638"/>
            <a:ext cx="98925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Austria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75908D35-3063-4327-994D-53B710A40D45}"/>
              </a:ext>
            </a:extLst>
          </p:cNvPr>
          <p:cNvSpPr txBox="1"/>
          <p:nvPr/>
        </p:nvSpPr>
        <p:spPr>
          <a:xfrm rot="16200000">
            <a:off x="4831373" y="5752049"/>
            <a:ext cx="1131799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Sweden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38FDD52E-6056-4C13-AFFD-605282D881FE}"/>
              </a:ext>
            </a:extLst>
          </p:cNvPr>
          <p:cNvSpPr txBox="1"/>
          <p:nvPr/>
        </p:nvSpPr>
        <p:spPr>
          <a:xfrm rot="16200000">
            <a:off x="979923" y="5668944"/>
            <a:ext cx="100351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Denmark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3FCFE54E-6F4D-4D71-A3A3-BB42F0116730}"/>
              </a:ext>
            </a:extLst>
          </p:cNvPr>
          <p:cNvSpPr txBox="1"/>
          <p:nvPr/>
        </p:nvSpPr>
        <p:spPr>
          <a:xfrm rot="16200000">
            <a:off x="2628256" y="5841371"/>
            <a:ext cx="131044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Luxembourg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80086B04-8700-44B0-90D2-58EE2B9B66BE}"/>
              </a:ext>
            </a:extLst>
          </p:cNvPr>
          <p:cNvSpPr txBox="1"/>
          <p:nvPr/>
        </p:nvSpPr>
        <p:spPr>
          <a:xfrm rot="16200000">
            <a:off x="1971210" y="5787327"/>
            <a:ext cx="118882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Germany</a:t>
            </a:r>
          </a:p>
        </p:txBody>
      </p:sp>
      <p:pic>
        <p:nvPicPr>
          <p:cNvPr id="34" name="Obrázek 33">
            <a:extLst>
              <a:ext uri="{FF2B5EF4-FFF2-40B4-BE49-F238E27FC236}">
                <a16:creationId xmlns:a16="http://schemas.microsoft.com/office/drawing/2014/main" id="{EE87E579-0461-442D-A36F-C91A2F32188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779" y="328969"/>
            <a:ext cx="710798" cy="101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5739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lnk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Arial"/>
      <a:ea typeface="DejaVu Sans"/>
      <a:cs typeface="DejaVu Sans"/>
    </a:majorFont>
    <a:minorFont>
      <a:latin typeface="Arial"/>
      <a:ea typeface="DejaVu Sans"/>
      <a:cs typeface="DejaVu Sans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082EC3145CBDE4B8244F6627DE018EC" ma:contentTypeVersion="5" ma:contentTypeDescription="Vytvoří nový dokument" ma:contentTypeScope="" ma:versionID="6e408f610043e0ed0b752516634f1a38">
  <xsd:schema xmlns:xsd="http://www.w3.org/2001/XMLSchema" xmlns:xs="http://www.w3.org/2001/XMLSchema" xmlns:p="http://schemas.microsoft.com/office/2006/metadata/properties" xmlns:ns3="8bbd8fb3-5f4c-4876-a125-0e55c7014371" xmlns:ns4="f76585ec-3f92-4e08-959f-08a13fd3f368" targetNamespace="http://schemas.microsoft.com/office/2006/metadata/properties" ma:root="true" ma:fieldsID="7729e0fc419da96992987f0f8062a918" ns3:_="" ns4:_="">
    <xsd:import namespace="8bbd8fb3-5f4c-4876-a125-0e55c7014371"/>
    <xsd:import namespace="f76585ec-3f92-4e08-959f-08a13fd3f36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bd8fb3-5f4c-4876-a125-0e55c701437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6585ec-3f92-4e08-959f-08a13fd3f3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8A61759-DB1E-4A95-A4F6-7F2C92DB8245}">
  <ds:schemaRefs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dcmitype/"/>
    <ds:schemaRef ds:uri="http://purl.org/dc/elements/1.1/"/>
    <ds:schemaRef ds:uri="f76585ec-3f92-4e08-959f-08a13fd3f368"/>
    <ds:schemaRef ds:uri="8bbd8fb3-5f4c-4876-a125-0e55c701437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3324140-C3DD-448D-8D6A-C56F3393EB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bd8fb3-5f4c-4876-a125-0e55c7014371"/>
    <ds:schemaRef ds:uri="f76585ec-3f92-4e08-959f-08a13fd3f3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10EC2EC-3FB3-4064-8789-6DB9AC93F9A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859</Words>
  <Application>Microsoft Office PowerPoint</Application>
  <PresentationFormat>Širokoúhlá obrazovka</PresentationFormat>
  <Paragraphs>429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23</vt:i4>
      </vt:variant>
    </vt:vector>
  </HeadingPairs>
  <TitlesOfParts>
    <vt:vector size="32" baseType="lpstr">
      <vt:lpstr>Calibri Light</vt:lpstr>
      <vt:lpstr>Arial</vt:lpstr>
      <vt:lpstr>Calibri</vt:lpstr>
      <vt:lpstr>Symbol</vt:lpstr>
      <vt:lpstr>Wingdings</vt:lpstr>
      <vt:lpstr>Myriad Pro</vt:lpstr>
      <vt:lpstr>Motiv Office</vt:lpstr>
      <vt:lpstr>Vlnky</vt:lpstr>
      <vt:lpstr>Office Theme</vt:lpstr>
      <vt:lpstr>Prezentace aplikace PowerPoint</vt:lpstr>
      <vt:lpstr>Where are we?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New model of cheap labour policy</vt:lpstr>
      <vt:lpstr>Prezentace aplikace PowerPoint</vt:lpstr>
      <vt:lpstr>Low wages and long  working time two faces of retarding Czech economy</vt:lpstr>
      <vt:lpstr>Prezentace aplikace PowerPoint</vt:lpstr>
      <vt:lpstr>Prezentace aplikace PowerPoint</vt:lpstr>
      <vt:lpstr>How to transform the Czech Republic into a country of the future?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Radim Hejduk</dc:creator>
  <cp:lastModifiedBy>Josef Stredula</cp:lastModifiedBy>
  <cp:revision>34</cp:revision>
  <cp:lastPrinted>2019-09-16T08:20:43Z</cp:lastPrinted>
  <dcterms:created xsi:type="dcterms:W3CDTF">2019-09-16T07:24:46Z</dcterms:created>
  <dcterms:modified xsi:type="dcterms:W3CDTF">2019-10-25T06:37:54Z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0x010100F082EC3145CBDE4B8244F6627DE018EC</vt:lpwstr>
  </property>
</Properties>
</file>